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70" r:id="rId5"/>
    <p:sldId id="259" r:id="rId6"/>
    <p:sldId id="260" r:id="rId7"/>
    <p:sldId id="261" r:id="rId8"/>
    <p:sldId id="262" r:id="rId9"/>
    <p:sldId id="277" r:id="rId10"/>
    <p:sldId id="266" r:id="rId11"/>
    <p:sldId id="276" r:id="rId12"/>
    <p:sldId id="263" r:id="rId13"/>
    <p:sldId id="275" r:id="rId14"/>
    <p:sldId id="264" r:id="rId15"/>
    <p:sldId id="265" r:id="rId16"/>
    <p:sldId id="272" r:id="rId17"/>
    <p:sldId id="271" r:id="rId18"/>
    <p:sldId id="267" r:id="rId19"/>
    <p:sldId id="269" r:id="rId20"/>
    <p:sldId id="278" r:id="rId21"/>
    <p:sldId id="273" r:id="rId22"/>
    <p:sldId id="268" r:id="rId23"/>
    <p:sldId id="274" r:id="rId24"/>
    <p:sldId id="280" r:id="rId25"/>
    <p:sldId id="27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02F"/>
    <a:srgbClr val="522D8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8" autoAdjust="0"/>
    <p:restoredTop sz="82788" autoAdjust="0"/>
  </p:normalViewPr>
  <p:slideViewPr>
    <p:cSldViewPr>
      <p:cViewPr varScale="1">
        <p:scale>
          <a:sx n="91" d="100"/>
          <a:sy n="91" d="100"/>
        </p:scale>
        <p:origin x="20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65" d="100"/>
          <a:sy n="165" d="100"/>
        </p:scale>
        <p:origin x="48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E3B01F-E8E2-3F4F-B057-BAC35DD1C077}" type="datetimeFigureOut">
              <a:rPr lang="en-US" smtClean="0"/>
              <a:t>2/1/2019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E72BA-6CA4-CA4E-9543-BACD855E47C0}" type="slidenum">
              <a:rPr lang="en-US" smtClean="0"/>
              <a:t>‹#›</a:t>
            </a:fld>
            <a:endParaRPr lang="en-US"/>
          </a:p>
        </p:txBody>
      </p:sp>
    </p:spTree>
    <p:extLst>
      <p:ext uri="{BB962C8B-B14F-4D97-AF65-F5344CB8AC3E}">
        <p14:creationId xmlns:p14="http://schemas.microsoft.com/office/powerpoint/2010/main" val="1725879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863B7EB-2BD9-48E9-940D-EFDE81AB9CDA}" type="datetimeFigureOut">
              <a:rPr lang="en-US"/>
              <a:pPr>
                <a:defRPr/>
              </a:pPr>
              <a:t>2/1/2019</a:t>
            </a:fld>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F24B53-728C-4A1E-9167-E705E19846A3}" type="slidenum">
              <a:rPr lang="en-US"/>
              <a:pPr>
                <a:defRPr/>
              </a:pPr>
              <a:t>‹#›</a:t>
            </a:fld>
            <a:endParaRPr lang="en-US"/>
          </a:p>
        </p:txBody>
      </p:sp>
    </p:spTree>
    <p:extLst>
      <p:ext uri="{BB962C8B-B14F-4D97-AF65-F5344CB8AC3E}">
        <p14:creationId xmlns:p14="http://schemas.microsoft.com/office/powerpoint/2010/main" val="1146768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discuss some of the principles and practices of postharvest handling produce and maintaining produce quality.</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a:t>
            </a:fld>
            <a:endParaRPr lang="en-US"/>
          </a:p>
        </p:txBody>
      </p:sp>
    </p:spTree>
    <p:extLst>
      <p:ext uri="{BB962C8B-B14F-4D97-AF65-F5344CB8AC3E}">
        <p14:creationId xmlns:p14="http://schemas.microsoft.com/office/powerpoint/2010/main" val="331837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Forced air cooling is very common and is a good method of pre-cooling a very wide range of produce.  Like room cooling, this takes place in a cool room with fans that draw air through the produce containers.  This air movement makes pre-cooling much faster and more efficient than room cooling.</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10</a:t>
            </a:fld>
            <a:endParaRPr lang="en-US"/>
          </a:p>
        </p:txBody>
      </p:sp>
    </p:spTree>
    <p:extLst>
      <p:ext uri="{BB962C8B-B14F-4D97-AF65-F5344CB8AC3E}">
        <p14:creationId xmlns:p14="http://schemas.microsoft.com/office/powerpoint/2010/main" val="1232190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diagrams at the bottom of the slide show the process of forced air cooling.  Produce containers are stacked in rows along either side of a fan.  A drape or tarp is used to cover the open space between the rows.  This allows the fan to draw air through the produce containers.</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11</a:t>
            </a:fld>
            <a:endParaRPr lang="en-US"/>
          </a:p>
        </p:txBody>
      </p:sp>
    </p:spTree>
    <p:extLst>
      <p:ext uri="{BB962C8B-B14F-4D97-AF65-F5344CB8AC3E}">
        <p14:creationId xmlns:p14="http://schemas.microsoft.com/office/powerpoint/2010/main" val="42251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Hydro-cooling is a very rapid means of cooling produce that decays rapidly.  It involves using cold water to quickly draw the field heat out of the </a:t>
            </a:r>
            <a:r>
              <a:rPr lang="en-US" dirty="0" err="1"/>
              <a:t>produce.This</a:t>
            </a:r>
            <a:r>
              <a:rPr lang="en-US" dirty="0"/>
              <a:t> is only acceptable for produce that will not imbibe water that is significantly colder than the produce.  Regularly monitoring the sanitation of the water is extremely important.</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12</a:t>
            </a:fld>
            <a:endParaRPr lang="en-US"/>
          </a:p>
        </p:txBody>
      </p:sp>
    </p:spTree>
    <p:extLst>
      <p:ext uri="{BB962C8B-B14F-4D97-AF65-F5344CB8AC3E}">
        <p14:creationId xmlns:p14="http://schemas.microsoft.com/office/powerpoint/2010/main" val="1735173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photos show a few different methods of hydro-cooling.  The greens hydrocooler at the top left submerges boxes of leafy greens in a cold water bath.  The other three photos show systems that drench containers with cold water.  Again, it is extremely important to regularly monitor the sanitation of the water.  Since the water touches all of the produce, pathogens can spread rapidly if sanitation is poor.</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13</a:t>
            </a:fld>
            <a:endParaRPr lang="en-US"/>
          </a:p>
        </p:txBody>
      </p:sp>
    </p:spTree>
    <p:extLst>
      <p:ext uri="{BB962C8B-B14F-4D97-AF65-F5344CB8AC3E}">
        <p14:creationId xmlns:p14="http://schemas.microsoft.com/office/powerpoint/2010/main" val="2996931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Vacuum cooling is not common in our area.  It involves loaded produce into a vacuum sealed container that sucks cold air through the produce containers to rapidly pre cool it.  Dehydration can occur.</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14</a:t>
            </a:fld>
            <a:endParaRPr lang="en-US"/>
          </a:p>
        </p:txBody>
      </p:sp>
    </p:spTree>
    <p:extLst>
      <p:ext uri="{BB962C8B-B14F-4D97-AF65-F5344CB8AC3E}">
        <p14:creationId xmlns:p14="http://schemas.microsoft.com/office/powerpoint/2010/main" val="495352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cooling is used sometimes but is better for keeping produce cold than for pre-cooling. Potable water must be used for the ice.</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15</a:t>
            </a:fld>
            <a:endParaRPr lang="en-US"/>
          </a:p>
        </p:txBody>
      </p:sp>
    </p:spTree>
    <p:extLst>
      <p:ext uri="{BB962C8B-B14F-4D97-AF65-F5344CB8AC3E}">
        <p14:creationId xmlns:p14="http://schemas.microsoft.com/office/powerpoint/2010/main" val="344334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compares some of the characteristics of several types of pre-cooling methods.  The “Cooling Time” row shows one of the biggest differences in the different methods.  Potential for Decay is also important to consider.  As you can see there is a direct relationship between the potential for decay and whether or not the produce comes in contact with water.  Moisture is an important factor in the development of postharvest fungal decay.</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16</a:t>
            </a:fld>
            <a:endParaRPr lang="en-US"/>
          </a:p>
        </p:txBody>
      </p:sp>
    </p:spTree>
    <p:extLst>
      <p:ext uri="{BB962C8B-B14F-4D97-AF65-F5344CB8AC3E}">
        <p14:creationId xmlns:p14="http://schemas.microsoft.com/office/powerpoint/2010/main" val="406347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how long produce can be stored at various temperatures.  As the storage temperature decreases, storage life increases.</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17</a:t>
            </a:fld>
            <a:endParaRPr lang="en-US"/>
          </a:p>
        </p:txBody>
      </p:sp>
    </p:spTree>
    <p:extLst>
      <p:ext uri="{BB962C8B-B14F-4D97-AF65-F5344CB8AC3E}">
        <p14:creationId xmlns:p14="http://schemas.microsoft.com/office/powerpoint/2010/main" val="1829693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produce items need to be washed to remove dirt and field debris.  Just like pre-cooling, regularly monitoring the sanitation of the wash water is extremely important.  Water temperature is also important.  Generally avoid water temperatures that vary more than 10 degrees (F) from the temperature of the produce.  Imbibition may occur with cold water.</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18</a:t>
            </a:fld>
            <a:endParaRPr lang="en-US"/>
          </a:p>
        </p:txBody>
      </p:sp>
    </p:spTree>
    <p:extLst>
      <p:ext uri="{BB962C8B-B14F-4D97-AF65-F5344CB8AC3E}">
        <p14:creationId xmlns:p14="http://schemas.microsoft.com/office/powerpoint/2010/main" val="304422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produce that is highly likely to imbibe water should not be immersed in wash water at all.  A light spray or bush wash is usually sufficient.  Highly perishable produce should not be washed at all as it may lead to rapid decay from postharvest fungi.  A number of crops really don’t need to be washed at all. </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19</a:t>
            </a:fld>
            <a:endParaRPr lang="en-US"/>
          </a:p>
        </p:txBody>
      </p:sp>
    </p:spTree>
    <p:extLst>
      <p:ext uri="{BB962C8B-B14F-4D97-AF65-F5344CB8AC3E}">
        <p14:creationId xmlns:p14="http://schemas.microsoft.com/office/powerpoint/2010/main" val="4268498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much of the produce grown in SC is shipped (sometimes long distances), maintaining quality should begin as soon as it’s harvested.  Failing to do so may result in having produce rejected by the buyer.  </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a:t>
            </a:fld>
            <a:endParaRPr lang="en-US"/>
          </a:p>
        </p:txBody>
      </p:sp>
    </p:spTree>
    <p:extLst>
      <p:ext uri="{BB962C8B-B14F-4D97-AF65-F5344CB8AC3E}">
        <p14:creationId xmlns:p14="http://schemas.microsoft.com/office/powerpoint/2010/main" val="3336718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variety of washing stations.  The setups in the top left or top right may be all a small operation needs. The equipment in the two bottom slides are for growers that are harvesting a larger quantity of produce.  The one on the left is spray washing produce as it passes under the hood on a conveyor belt.  The one on the right is a system where produce floats down the wash tank.</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20</a:t>
            </a:fld>
            <a:endParaRPr lang="en-US"/>
          </a:p>
        </p:txBody>
      </p:sp>
    </p:spTree>
    <p:extLst>
      <p:ext uri="{BB962C8B-B14F-4D97-AF65-F5344CB8AC3E}">
        <p14:creationId xmlns:p14="http://schemas.microsoft.com/office/powerpoint/2010/main" val="2850429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Chlorine is a commonly used sanitizing agent in wash water and pre-cooling water.  It is important to monitor chlorine levels and pH regularly and record the levels.</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21</a:t>
            </a:fld>
            <a:endParaRPr lang="en-US"/>
          </a:p>
        </p:txBody>
      </p:sp>
    </p:spTree>
    <p:extLst>
      <p:ext uri="{BB962C8B-B14F-4D97-AF65-F5344CB8AC3E}">
        <p14:creationId xmlns:p14="http://schemas.microsoft.com/office/powerpoint/2010/main" val="182800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Ethylene is a natural ripening compound produced by plants.  Ethylene can continue to ripen produce after harvest.  This can cause degradation of produce.  It is best to store high ethylene producing produce away from highly perishable produce.  Cool temperatures also slow down ethylene production.</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22</a:t>
            </a:fld>
            <a:endParaRPr lang="en-US"/>
          </a:p>
        </p:txBody>
      </p:sp>
    </p:spTree>
    <p:extLst>
      <p:ext uri="{BB962C8B-B14F-4D97-AF65-F5344CB8AC3E}">
        <p14:creationId xmlns:p14="http://schemas.microsoft.com/office/powerpoint/2010/main" val="3004338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produce items that are high ethylene producers and those that are highly sensitive to ethylene.  Produce in the orange box should be stored separately from produce in the green box.</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23</a:t>
            </a:fld>
            <a:endParaRPr lang="en-US"/>
          </a:p>
        </p:txBody>
      </p:sp>
    </p:spTree>
    <p:extLst>
      <p:ext uri="{BB962C8B-B14F-4D97-AF65-F5344CB8AC3E}">
        <p14:creationId xmlns:p14="http://schemas.microsoft.com/office/powerpoint/2010/main" val="3103846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on postharvest handling.  The USDA Handbook 66 is a very in depth resource that has lots of good information on just about every crop grown in the US.  The others listed are not as in depth, but have some great information on proper storage temperatures, appropriate washing methods and pre-cooling methods, produce grades, </a:t>
            </a:r>
            <a:r>
              <a:rPr lang="en-US"/>
              <a:t>and more.</a:t>
            </a:r>
            <a:endParaRPr lang="en-US" dirty="0"/>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24</a:t>
            </a:fld>
            <a:endParaRPr lang="en-US"/>
          </a:p>
        </p:txBody>
      </p:sp>
    </p:spTree>
    <p:extLst>
      <p:ext uri="{BB962C8B-B14F-4D97-AF65-F5344CB8AC3E}">
        <p14:creationId xmlns:p14="http://schemas.microsoft.com/office/powerpoint/2010/main" val="280783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 continues to respire after it has been harvested, meaning water is lost.  Since it’s no longer connected to the vascular system of the plant, water that is lost cannot be replenished.  Temperature is an important factor in managing respiration rates.</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3</a:t>
            </a:fld>
            <a:endParaRPr lang="en-US"/>
          </a:p>
        </p:txBody>
      </p:sp>
    </p:spTree>
    <p:extLst>
      <p:ext uri="{BB962C8B-B14F-4D97-AF65-F5344CB8AC3E}">
        <p14:creationId xmlns:p14="http://schemas.microsoft.com/office/powerpoint/2010/main" val="344105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a number of crops in regard to their storage life. Proper postharvest handling and precooling in most important with crops listed in the top two categories.</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4</a:t>
            </a:fld>
            <a:endParaRPr lang="en-US"/>
          </a:p>
        </p:txBody>
      </p:sp>
    </p:spTree>
    <p:extLst>
      <p:ext uri="{BB962C8B-B14F-4D97-AF65-F5344CB8AC3E}">
        <p14:creationId xmlns:p14="http://schemas.microsoft.com/office/powerpoint/2010/main" val="136930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 can easily be damaged or degraded in the time it take to get that produce from the field to the packing shed.  Quality degradation can occur from produce sitting in the sun for too long (remember respiration rates are higher when temperatures are high).  Damage can also occur from rough driving or poorly graded roads.  Refrigerated trucks may take a while to cool down, so they should be cooled down before produce is loaded.</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5</a:t>
            </a:fld>
            <a:endParaRPr lang="en-US"/>
          </a:p>
        </p:txBody>
      </p:sp>
    </p:spTree>
    <p:extLst>
      <p:ext uri="{BB962C8B-B14F-4D97-AF65-F5344CB8AC3E}">
        <p14:creationId xmlns:p14="http://schemas.microsoft.com/office/powerpoint/2010/main" val="1963857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heat is a major enemy to produce quality.  Not only are respiration rates higher at higher temperatures, but heat is generated from respiration.  Slow down respiration and by pre-cooling produce.  Pre-cooling is the process of removing the field heat prior to storage or shipping.</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6</a:t>
            </a:fld>
            <a:endParaRPr lang="en-US"/>
          </a:p>
        </p:txBody>
      </p:sp>
    </p:spTree>
    <p:extLst>
      <p:ext uri="{BB962C8B-B14F-4D97-AF65-F5344CB8AC3E}">
        <p14:creationId xmlns:p14="http://schemas.microsoft.com/office/powerpoint/2010/main" val="3328168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show several different methods of pre-cooling and will discuss advantages and disadvantages of each method.  Once produce is cooled, it must stay cold until it is consumed!  If not it will degrade rapidly.</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7</a:t>
            </a:fld>
            <a:endParaRPr lang="en-US"/>
          </a:p>
        </p:txBody>
      </p:sp>
    </p:spTree>
    <p:extLst>
      <p:ext uri="{BB962C8B-B14F-4D97-AF65-F5344CB8AC3E}">
        <p14:creationId xmlns:p14="http://schemas.microsoft.com/office/powerpoint/2010/main" val="181817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Air cooling is very slow and, therefore, is only acceptable for produce with very low respiration rates. </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8</a:t>
            </a:fld>
            <a:endParaRPr lang="en-US"/>
          </a:p>
        </p:txBody>
      </p:sp>
    </p:spTree>
    <p:extLst>
      <p:ext uri="{BB962C8B-B14F-4D97-AF65-F5344CB8AC3E}">
        <p14:creationId xmlns:p14="http://schemas.microsoft.com/office/powerpoint/2010/main" val="356390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diagram in the top left shows the proper way to stack pallets, bins or boxes in a walk-in cooler for pre-cooling.  There must be room around the sides of the containers for air to flow.  If containers are stacked tightly with no space in between, it will take a very long time to cool the produce in the center of the stack (days in some cases).</a:t>
            </a:r>
          </a:p>
        </p:txBody>
      </p:sp>
      <p:sp>
        <p:nvSpPr>
          <p:cNvPr id="4" name="Slide Number Placeholder 3"/>
          <p:cNvSpPr>
            <a:spLocks noGrp="1"/>
          </p:cNvSpPr>
          <p:nvPr>
            <p:ph type="sldNum" sz="quarter" idx="10"/>
          </p:nvPr>
        </p:nvSpPr>
        <p:spPr/>
        <p:txBody>
          <a:bodyPr/>
          <a:lstStyle/>
          <a:p>
            <a:pPr>
              <a:defRPr/>
            </a:pPr>
            <a:fld id="{1DF24B53-728C-4A1E-9167-E705E19846A3}" type="slidenum">
              <a:rPr lang="en-US" smtClean="0"/>
              <a:pPr>
                <a:defRPr/>
              </a:pPr>
              <a:t>9</a:t>
            </a:fld>
            <a:endParaRPr lang="en-US"/>
          </a:p>
        </p:txBody>
      </p:sp>
    </p:spTree>
    <p:extLst>
      <p:ext uri="{BB962C8B-B14F-4D97-AF65-F5344CB8AC3E}">
        <p14:creationId xmlns:p14="http://schemas.microsoft.com/office/powerpoint/2010/main" val="789056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41866" y="4267200"/>
            <a:ext cx="8221133" cy="1066800"/>
          </a:xfrm>
        </p:spPr>
        <p:txBody>
          <a:bodyPr/>
          <a:lstStyle>
            <a:lvl1pPr marL="0" indent="0" algn="l">
              <a:buNone/>
              <a:defRPr sz="2000" baseline="0">
                <a:solidFill>
                  <a:srgbClr val="522D80"/>
                </a:solidFill>
                <a:latin typeface="Verdana" charset="0"/>
                <a:ea typeface="Verdana" charset="0"/>
                <a:cs typeface="Verdana"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subtitle or presenter details</a:t>
            </a:r>
          </a:p>
        </p:txBody>
      </p:sp>
      <p:sp>
        <p:nvSpPr>
          <p:cNvPr id="7" name="Title 6"/>
          <p:cNvSpPr>
            <a:spLocks noGrp="1"/>
          </p:cNvSpPr>
          <p:nvPr>
            <p:ph type="title"/>
          </p:nvPr>
        </p:nvSpPr>
        <p:spPr>
          <a:xfrm>
            <a:off x="533400" y="3124200"/>
            <a:ext cx="8229600" cy="1143000"/>
          </a:xfrm>
        </p:spPr>
        <p:txBody>
          <a:bodyPr anchor="b"/>
          <a:lstStyle>
            <a:lvl1pPr algn="l">
              <a:defRPr sz="3200" b="0" i="0" cap="all" baseline="0">
                <a:solidFill>
                  <a:srgbClr val="F4702F"/>
                </a:solidFill>
                <a:latin typeface="Verdana" charset="0"/>
                <a:ea typeface="Verdana" charset="0"/>
                <a:cs typeface="Verdana" charset="0"/>
              </a:defRPr>
            </a:lvl1pPr>
          </a:lstStyle>
          <a:p>
            <a:r>
              <a:rPr lang="en-US"/>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5034" y="1427242"/>
            <a:ext cx="3581400" cy="89893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594097"/>
            <a:ext cx="8534400" cy="578103"/>
          </a:xfrm>
        </p:spPr>
        <p:txBody>
          <a:bodyPr anchor="b"/>
          <a:lstStyle>
            <a:lvl1pPr algn="l">
              <a:defRPr sz="1400" b="1"/>
            </a:lvl1pPr>
          </a:lstStyle>
          <a:p>
            <a:r>
              <a:rPr lang="en-US" dirty="0"/>
              <a:t>Image Caption</a:t>
            </a:r>
          </a:p>
        </p:txBody>
      </p:sp>
      <p:sp>
        <p:nvSpPr>
          <p:cNvPr id="3" name="Picture Placeholder 2"/>
          <p:cNvSpPr>
            <a:spLocks noGrp="1"/>
          </p:cNvSpPr>
          <p:nvPr>
            <p:ph type="pic" idx="1"/>
          </p:nvPr>
        </p:nvSpPr>
        <p:spPr>
          <a:xfrm>
            <a:off x="304800" y="990600"/>
            <a:ext cx="85344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304800" y="6172200"/>
            <a:ext cx="8534400" cy="457200"/>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icture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990600"/>
            <a:ext cx="41910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Picture Placeholder 2"/>
          <p:cNvSpPr>
            <a:spLocks noGrp="1"/>
          </p:cNvSpPr>
          <p:nvPr>
            <p:ph type="pic" idx="10"/>
          </p:nvPr>
        </p:nvSpPr>
        <p:spPr>
          <a:xfrm>
            <a:off x="4648200" y="990600"/>
            <a:ext cx="4191000" cy="4495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
        <p:nvSpPr>
          <p:cNvPr id="10" name="Title 1"/>
          <p:cNvSpPr>
            <a:spLocks noGrp="1"/>
          </p:cNvSpPr>
          <p:nvPr>
            <p:ph type="title" hasCustomPrompt="1"/>
          </p:nvPr>
        </p:nvSpPr>
        <p:spPr>
          <a:xfrm>
            <a:off x="304800" y="5594097"/>
            <a:ext cx="4191000" cy="685848"/>
          </a:xfrm>
        </p:spPr>
        <p:txBody>
          <a:bodyPr anchor="b"/>
          <a:lstStyle>
            <a:lvl1pPr algn="l">
              <a:defRPr sz="1400" b="1"/>
            </a:lvl1pPr>
          </a:lstStyle>
          <a:p>
            <a:r>
              <a:rPr lang="en-US" dirty="0"/>
              <a:t>Image Caption</a:t>
            </a:r>
          </a:p>
        </p:txBody>
      </p:sp>
      <p:sp>
        <p:nvSpPr>
          <p:cNvPr id="12" name="Text Placeholder 3"/>
          <p:cNvSpPr>
            <a:spLocks noGrp="1"/>
          </p:cNvSpPr>
          <p:nvPr>
            <p:ph type="body" sz="half" idx="2" hasCustomPrompt="1"/>
          </p:nvPr>
        </p:nvSpPr>
        <p:spPr>
          <a:xfrm>
            <a:off x="304800" y="6279898"/>
            <a:ext cx="4191000" cy="349502"/>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4" name="Text Placeholder 3"/>
          <p:cNvSpPr>
            <a:spLocks noGrp="1"/>
          </p:cNvSpPr>
          <p:nvPr>
            <p:ph type="body" sz="half" idx="11" hasCustomPrompt="1"/>
          </p:nvPr>
        </p:nvSpPr>
        <p:spPr>
          <a:xfrm>
            <a:off x="4648200" y="6279898"/>
            <a:ext cx="4191000" cy="349502"/>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5" name="Text Placeholder 12"/>
          <p:cNvSpPr>
            <a:spLocks noGrp="1"/>
          </p:cNvSpPr>
          <p:nvPr>
            <p:ph type="body" sz="quarter" idx="12" hasCustomPrompt="1"/>
          </p:nvPr>
        </p:nvSpPr>
        <p:spPr>
          <a:xfrm>
            <a:off x="4648200" y="5594350"/>
            <a:ext cx="4191000" cy="685548"/>
          </a:xfrm>
        </p:spPr>
        <p:txBody>
          <a:bodyPr anchor="b"/>
          <a:lstStyle>
            <a:lvl1pPr>
              <a:defRPr sz="1400" b="1" baseline="0"/>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a:t>Image Caption</a:t>
            </a:r>
          </a:p>
        </p:txBody>
      </p:sp>
    </p:spTree>
    <p:extLst>
      <p:ext uri="{BB962C8B-B14F-4D97-AF65-F5344CB8AC3E}">
        <p14:creationId xmlns:p14="http://schemas.microsoft.com/office/powerpoint/2010/main" val="45411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1720" cy="6096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233680" y="1676400"/>
            <a:ext cx="8681720" cy="48768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680" y="990600"/>
            <a:ext cx="8681720" cy="5562600"/>
          </a:xfrm>
        </p:spPr>
        <p:txBody>
          <a:bodyPr/>
          <a:lstStyle>
            <a:lvl1pPr>
              <a:defRPr sz="2400"/>
            </a:lvl1pPr>
            <a:lvl2pPr>
              <a:defRPr sz="2000"/>
            </a:lvl2pPr>
            <a:lvl3pPr>
              <a:defRPr sz="1800"/>
            </a:lvl3pPr>
            <a:lvl4pPr>
              <a:defRPr sz="1600"/>
            </a:lvl4pPr>
            <a:lvl5pPr>
              <a:defRPr sz="1600"/>
            </a:lvl5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solidFill>
                  <a:srgbClr val="F4702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22D8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cxnSp>
        <p:nvCxnSpPr>
          <p:cNvPr id="7" name="Straight Connector 6"/>
          <p:cNvCxnSpPr/>
          <p:nvPr userDrawn="1"/>
        </p:nvCxnSpPr>
        <p:spPr>
          <a:xfrm>
            <a:off x="838200" y="4406900"/>
            <a:ext cx="7656513" cy="0"/>
          </a:xfrm>
          <a:prstGeom prst="line">
            <a:avLst/>
          </a:prstGeom>
          <a:ln w="12700">
            <a:solidFill>
              <a:srgbClr val="522D80"/>
            </a:solidFill>
          </a:ln>
          <a:effectLs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858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228600" y="1752600"/>
            <a:ext cx="4267200" cy="4800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52600"/>
            <a:ext cx="4267200" cy="48006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612648"/>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233680" y="1676400"/>
            <a:ext cx="4263708" cy="4572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28600" y="2316162"/>
            <a:ext cx="4268788" cy="42425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676400"/>
            <a:ext cx="4260215" cy="4572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16162"/>
            <a:ext cx="4270375" cy="4237038"/>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2971800"/>
            <a:ext cx="8686800" cy="685800"/>
          </a:xfrm>
        </p:spPr>
        <p:txBody>
          <a:bodyPr/>
          <a:lstStyle>
            <a:lvl1pPr>
              <a:defRPr sz="4400" b="1" cap="all" baseline="0">
                <a:solidFill>
                  <a:srgbClr val="F4702F"/>
                </a:solidFill>
              </a:defRPr>
            </a:lvl1pPr>
          </a:lstStyle>
          <a:p>
            <a:r>
              <a:rPr lang="en-US" dirty="0"/>
              <a:t>Click to edit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6117" y="990600"/>
            <a:ext cx="3150553" cy="729919"/>
          </a:xfrm>
        </p:spPr>
        <p:txBody>
          <a:bodyPr anchor="b"/>
          <a:lstStyle>
            <a:lvl1pPr algn="l">
              <a:defRPr sz="1400" b="1"/>
            </a:lvl1pPr>
          </a:lstStyle>
          <a:p>
            <a:r>
              <a:rPr lang="en-US" dirty="0"/>
              <a:t>Click to </a:t>
            </a:r>
            <a:r>
              <a:rPr lang="en-US"/>
              <a:t>edit master </a:t>
            </a:r>
            <a:r>
              <a:rPr lang="en-US" dirty="0"/>
              <a:t>title style</a:t>
            </a:r>
          </a:p>
        </p:txBody>
      </p:sp>
      <p:sp>
        <p:nvSpPr>
          <p:cNvPr id="3" name="Content Placeholder 2"/>
          <p:cNvSpPr>
            <a:spLocks noGrp="1"/>
          </p:cNvSpPr>
          <p:nvPr>
            <p:ph idx="1"/>
          </p:nvPr>
        </p:nvSpPr>
        <p:spPr>
          <a:xfrm>
            <a:off x="228600" y="990600"/>
            <a:ext cx="5340350" cy="548640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5755957" y="1828799"/>
            <a:ext cx="3160713" cy="4648201"/>
          </a:xfrm>
        </p:spPr>
        <p:txBody>
          <a:bodyPr/>
          <a:lstStyle>
            <a:lvl1pPr marL="0" indent="0">
              <a:buNone/>
              <a:defRPr sz="11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126447"/>
            <a:ext cx="1823720" cy="45775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295400"/>
            <a:ext cx="86868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228600" y="2209801"/>
            <a:ext cx="8686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702552"/>
            <a:ext cx="9152467" cy="155592"/>
          </a:xfrm>
          <a:prstGeom prst="rect">
            <a:avLst/>
          </a:prstGeom>
        </p:spPr>
      </p:pic>
      <p:sp>
        <p:nvSpPr>
          <p:cNvPr id="5" name="Rectangle 4"/>
          <p:cNvSpPr/>
          <p:nvPr userDrawn="1"/>
        </p:nvSpPr>
        <p:spPr>
          <a:xfrm>
            <a:off x="-228600" y="-152400"/>
            <a:ext cx="9753600" cy="838200"/>
          </a:xfrm>
          <a:prstGeom prst="rect">
            <a:avLst/>
          </a:prstGeom>
          <a:solidFill>
            <a:srgbClr val="522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228600" y="718268"/>
            <a:ext cx="9753600" cy="119932"/>
          </a:xfrm>
          <a:prstGeom prst="rect">
            <a:avLst/>
          </a:prstGeom>
          <a:solidFill>
            <a:srgbClr val="F47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61" r:id="rId3"/>
    <p:sldLayoutId id="2147483657" r:id="rId4"/>
    <p:sldLayoutId id="2147483656" r:id="rId5"/>
    <p:sldLayoutId id="2147483655" r:id="rId6"/>
    <p:sldLayoutId id="2147483654" r:id="rId7"/>
    <p:sldLayoutId id="2147483653" r:id="rId8"/>
    <p:sldLayoutId id="2147483652" r:id="rId9"/>
    <p:sldLayoutId id="2147483651" r:id="rId10"/>
    <p:sldLayoutId id="2147483660" r:id="rId11"/>
  </p:sldLayoutIdLst>
  <p:txStyles>
    <p:titleStyle>
      <a:lvl1pPr algn="ctr" rtl="0" eaLnBrk="1" fontAlgn="base" hangingPunct="1">
        <a:spcBef>
          <a:spcPct val="0"/>
        </a:spcBef>
        <a:spcAft>
          <a:spcPct val="0"/>
        </a:spcAft>
        <a:defRPr sz="3600">
          <a:solidFill>
            <a:schemeClr val="tx2"/>
          </a:solidFill>
          <a:latin typeface="Verdana" charset="0"/>
          <a:ea typeface="Verdana" charset="0"/>
          <a:cs typeface="Verdana"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0" indent="0" algn="l" rtl="0" eaLnBrk="1" fontAlgn="base" hangingPunct="1">
        <a:spcBef>
          <a:spcPct val="20000"/>
        </a:spcBef>
        <a:spcAft>
          <a:spcPct val="0"/>
        </a:spcAft>
        <a:buNone/>
        <a:defRPr sz="2800">
          <a:solidFill>
            <a:schemeClr val="tx1"/>
          </a:solidFill>
          <a:latin typeface="Verdana" charset="0"/>
          <a:ea typeface="Verdana" charset="0"/>
          <a:cs typeface="Verdana" charset="0"/>
        </a:defRPr>
      </a:lvl1pPr>
      <a:lvl2pPr marL="457200" indent="0" algn="l" rtl="0" eaLnBrk="1" fontAlgn="base" hangingPunct="1">
        <a:spcBef>
          <a:spcPct val="20000"/>
        </a:spcBef>
        <a:spcAft>
          <a:spcPct val="0"/>
        </a:spcAft>
        <a:buNone/>
        <a:defRPr sz="24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attra.ncat.org/attra-pub/summaries/summary.php?pub=378"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Justin Ballew</a:t>
            </a:r>
          </a:p>
          <a:p>
            <a:r>
              <a:rPr lang="en-US" dirty="0"/>
              <a:t>Commercial Horticulture Agent</a:t>
            </a:r>
          </a:p>
          <a:p>
            <a:r>
              <a:rPr lang="en-US" dirty="0"/>
              <a:t>Lexington County</a:t>
            </a:r>
          </a:p>
        </p:txBody>
      </p:sp>
      <p:sp>
        <p:nvSpPr>
          <p:cNvPr id="3" name="Title 2"/>
          <p:cNvSpPr>
            <a:spLocks noGrp="1"/>
          </p:cNvSpPr>
          <p:nvPr>
            <p:ph type="title"/>
          </p:nvPr>
        </p:nvSpPr>
        <p:spPr/>
        <p:txBody>
          <a:bodyPr/>
          <a:lstStyle/>
          <a:p>
            <a:r>
              <a:rPr lang="en-US" sz="2800" cap="none" dirty="0"/>
              <a:t>Postharvest Handling of Fresh Produce</a:t>
            </a:r>
          </a:p>
        </p:txBody>
      </p:sp>
    </p:spTree>
    <p:extLst>
      <p:ext uri="{BB962C8B-B14F-4D97-AF65-F5344CB8AC3E}">
        <p14:creationId xmlns:p14="http://schemas.microsoft.com/office/powerpoint/2010/main" val="2025527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2B7F-6073-41D0-9E0B-ECD9FF6C5B2A}"/>
              </a:ext>
            </a:extLst>
          </p:cNvPr>
          <p:cNvSpPr>
            <a:spLocks noGrp="1"/>
          </p:cNvSpPr>
          <p:nvPr>
            <p:ph type="title"/>
          </p:nvPr>
        </p:nvSpPr>
        <p:spPr/>
        <p:txBody>
          <a:bodyPr/>
          <a:lstStyle/>
          <a:p>
            <a:r>
              <a:rPr lang="en-US" dirty="0"/>
              <a:t>Forced Air Cooling</a:t>
            </a:r>
          </a:p>
        </p:txBody>
      </p:sp>
      <p:sp>
        <p:nvSpPr>
          <p:cNvPr id="3" name="Content Placeholder 2">
            <a:extLst>
              <a:ext uri="{FF2B5EF4-FFF2-40B4-BE49-F238E27FC236}">
                <a16:creationId xmlns:a16="http://schemas.microsoft.com/office/drawing/2014/main" id="{7A3B8FC3-8897-4E7A-865D-F3BC6205C8DD}"/>
              </a:ext>
            </a:extLst>
          </p:cNvPr>
          <p:cNvSpPr>
            <a:spLocks noGrp="1"/>
          </p:cNvSpPr>
          <p:nvPr>
            <p:ph idx="1"/>
          </p:nvPr>
        </p:nvSpPr>
        <p:spPr/>
        <p:txBody>
          <a:bodyPr/>
          <a:lstStyle/>
          <a:p>
            <a:pPr marL="342900" indent="-342900">
              <a:buFont typeface="Arial" panose="020B0604020202020204" pitchFamily="34" charset="0"/>
              <a:buChar char="•"/>
            </a:pPr>
            <a:r>
              <a:rPr lang="en-US" dirty="0"/>
              <a:t>Very versatile method of cooling</a:t>
            </a:r>
          </a:p>
          <a:p>
            <a:pPr marL="342900" indent="-342900">
              <a:buFont typeface="Arial" panose="020B0604020202020204" pitchFamily="34" charset="0"/>
              <a:buChar char="•"/>
            </a:pPr>
            <a:r>
              <a:rPr lang="en-US" dirty="0"/>
              <a:t>Cool air is drawn through stacked produce</a:t>
            </a:r>
          </a:p>
          <a:p>
            <a:pPr marL="342900" indent="-342900">
              <a:buFont typeface="Arial" panose="020B0604020202020204" pitchFamily="34" charset="0"/>
              <a:buChar char="•"/>
            </a:pPr>
            <a:r>
              <a:rPr lang="en-US" dirty="0"/>
              <a:t>Shortens cooling time significantly over room cooling.</a:t>
            </a:r>
          </a:p>
          <a:p>
            <a:pPr marL="342900" indent="-342900">
              <a:buFont typeface="Arial" panose="020B0604020202020204" pitchFamily="34" charset="0"/>
              <a:buChar char="•"/>
            </a:pPr>
            <a:r>
              <a:rPr lang="en-US" dirty="0"/>
              <a:t>Peppers, tomatoes, cucurbits</a:t>
            </a:r>
          </a:p>
          <a:p>
            <a:pPr marL="342900" indent="-342900">
              <a:buFont typeface="Arial" panose="020B0604020202020204" pitchFamily="34" charset="0"/>
              <a:buChar char="•"/>
            </a:pPr>
            <a:r>
              <a:rPr lang="en-US" dirty="0"/>
              <a:t>Dehydration can occur. Control humidity.</a:t>
            </a:r>
          </a:p>
        </p:txBody>
      </p:sp>
    </p:spTree>
    <p:extLst>
      <p:ext uri="{BB962C8B-B14F-4D97-AF65-F5344CB8AC3E}">
        <p14:creationId xmlns:p14="http://schemas.microsoft.com/office/powerpoint/2010/main" val="410161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forced air cooling produce">
            <a:extLst>
              <a:ext uri="{FF2B5EF4-FFF2-40B4-BE49-F238E27FC236}">
                <a16:creationId xmlns:a16="http://schemas.microsoft.com/office/drawing/2014/main" id="{BDED393D-F738-4D94-B906-7127AA6059A0}"/>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28600" y="927131"/>
            <a:ext cx="4381500" cy="32480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forced air cooling produce">
            <a:extLst>
              <a:ext uri="{FF2B5EF4-FFF2-40B4-BE49-F238E27FC236}">
                <a16:creationId xmlns:a16="http://schemas.microsoft.com/office/drawing/2014/main" id="{CA8D4046-44F5-4D7D-A46F-4143C8A256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191000"/>
            <a:ext cx="307657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macscooler.com/wp-content/uploads/2016/09/Picture2.jpg">
            <a:extLst>
              <a:ext uri="{FF2B5EF4-FFF2-40B4-BE49-F238E27FC236}">
                <a16:creationId xmlns:a16="http://schemas.microsoft.com/office/drawing/2014/main" id="{1F70F4EE-2094-4CE1-B572-05EF661956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918078"/>
            <a:ext cx="4038600" cy="280318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forced air cooling produce">
            <a:extLst>
              <a:ext uri="{FF2B5EF4-FFF2-40B4-BE49-F238E27FC236}">
                <a16:creationId xmlns:a16="http://schemas.microsoft.com/office/drawing/2014/main" id="{7A525D0D-278D-404A-83A0-D51F3B7BA9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721259"/>
            <a:ext cx="3048000" cy="291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23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07E1-FBE1-4B21-96FD-248F70A70B7C}"/>
              </a:ext>
            </a:extLst>
          </p:cNvPr>
          <p:cNvSpPr>
            <a:spLocks noGrp="1"/>
          </p:cNvSpPr>
          <p:nvPr>
            <p:ph type="title"/>
          </p:nvPr>
        </p:nvSpPr>
        <p:spPr/>
        <p:txBody>
          <a:bodyPr/>
          <a:lstStyle/>
          <a:p>
            <a:r>
              <a:rPr lang="en-US" dirty="0"/>
              <a:t>Hydro-Cooling</a:t>
            </a:r>
          </a:p>
        </p:txBody>
      </p:sp>
      <p:sp>
        <p:nvSpPr>
          <p:cNvPr id="3" name="Content Placeholder 2">
            <a:extLst>
              <a:ext uri="{FF2B5EF4-FFF2-40B4-BE49-F238E27FC236}">
                <a16:creationId xmlns:a16="http://schemas.microsoft.com/office/drawing/2014/main" id="{BCDF696C-4B55-404B-A91C-3333790DCBDC}"/>
              </a:ext>
            </a:extLst>
          </p:cNvPr>
          <p:cNvSpPr>
            <a:spLocks noGrp="1"/>
          </p:cNvSpPr>
          <p:nvPr>
            <p:ph idx="1"/>
          </p:nvPr>
        </p:nvSpPr>
        <p:spPr/>
        <p:txBody>
          <a:bodyPr/>
          <a:lstStyle/>
          <a:p>
            <a:pPr marL="342900" indent="-342900">
              <a:buFont typeface="Arial" panose="020B0604020202020204" pitchFamily="34" charset="0"/>
              <a:buChar char="•"/>
            </a:pPr>
            <a:r>
              <a:rPr lang="en-US" dirty="0"/>
              <a:t>Produce submerged or drenched in near freezing water.</a:t>
            </a:r>
          </a:p>
          <a:p>
            <a:pPr marL="342900" indent="-342900">
              <a:buFont typeface="Arial" panose="020B0604020202020204" pitchFamily="34" charset="0"/>
              <a:buChar char="•"/>
            </a:pPr>
            <a:r>
              <a:rPr lang="en-US" dirty="0"/>
              <a:t>Requires waterproof containers</a:t>
            </a:r>
          </a:p>
          <a:p>
            <a:pPr marL="342900" indent="-342900">
              <a:buFont typeface="Arial" panose="020B0604020202020204" pitchFamily="34" charset="0"/>
              <a:buChar char="•"/>
            </a:pPr>
            <a:r>
              <a:rPr lang="en-US" dirty="0"/>
              <a:t>Produce that decays rapidly - sweet corn, leafy greens, peaches, beans, asparagus</a:t>
            </a:r>
          </a:p>
          <a:p>
            <a:pPr marL="342900" indent="-342900">
              <a:buFont typeface="Arial" panose="020B0604020202020204" pitchFamily="34" charset="0"/>
              <a:buChar char="•"/>
            </a:pPr>
            <a:r>
              <a:rPr lang="en-US" dirty="0"/>
              <a:t>Water sanitation important</a:t>
            </a:r>
          </a:p>
          <a:p>
            <a:pPr marL="342900" indent="-342900">
              <a:buFont typeface="Arial" panose="020B0604020202020204" pitchFamily="34" charset="0"/>
              <a:buChar char="•"/>
            </a:pPr>
            <a:r>
              <a:rPr lang="en-US" dirty="0"/>
              <a:t>Produce like squash, tomato, pepper, tropical fruits cannot be hydrocooled.  Water more than 10</a:t>
            </a:r>
            <a:r>
              <a:rPr lang="en-US" baseline="30000" dirty="0"/>
              <a:t>o</a:t>
            </a:r>
            <a:r>
              <a:rPr lang="en-US" dirty="0"/>
              <a:t> cooler than produce can result in imbibition of water.</a:t>
            </a:r>
          </a:p>
        </p:txBody>
      </p:sp>
    </p:spTree>
    <p:extLst>
      <p:ext uri="{BB962C8B-B14F-4D97-AF65-F5344CB8AC3E}">
        <p14:creationId xmlns:p14="http://schemas.microsoft.com/office/powerpoint/2010/main" val="255085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830B5F-55FD-40AE-B0CE-F1BE03141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242" y="938778"/>
            <a:ext cx="4250690" cy="2833793"/>
          </a:xfrm>
          <a:prstGeom prst="rect">
            <a:avLst/>
          </a:prstGeom>
        </p:spPr>
      </p:pic>
      <p:pic>
        <p:nvPicPr>
          <p:cNvPr id="6146" name="Picture 2" descr="Image result for sweet corn hydrocooler">
            <a:extLst>
              <a:ext uri="{FF2B5EF4-FFF2-40B4-BE49-F238E27FC236}">
                <a16:creationId xmlns:a16="http://schemas.microsoft.com/office/drawing/2014/main" id="{B96C9F1B-7B5E-4AF0-A206-493921E0A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19917"/>
            <a:ext cx="4059517" cy="30424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weet corn hydrocooler">
            <a:extLst>
              <a:ext uri="{FF2B5EF4-FFF2-40B4-BE49-F238E27FC236}">
                <a16:creationId xmlns:a16="http://schemas.microsoft.com/office/drawing/2014/main" id="{F404A712-17D4-4EB0-A5E7-2D7E1C83B48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282"/>
          <a:stretch/>
        </p:blipFill>
        <p:spPr bwMode="auto">
          <a:xfrm>
            <a:off x="4515932" y="4038600"/>
            <a:ext cx="4081463" cy="277350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lated image">
            <a:extLst>
              <a:ext uri="{FF2B5EF4-FFF2-40B4-BE49-F238E27FC236}">
                <a16:creationId xmlns:a16="http://schemas.microsoft.com/office/drawing/2014/main" id="{55C2404D-3E41-4B03-8A99-50606CD9F5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332" y="3830332"/>
            <a:ext cx="3978511" cy="2981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039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C9B0-4AA1-4C9E-9E83-F6C9F8AC3DB2}"/>
              </a:ext>
            </a:extLst>
          </p:cNvPr>
          <p:cNvSpPr>
            <a:spLocks noGrp="1"/>
          </p:cNvSpPr>
          <p:nvPr>
            <p:ph type="title"/>
          </p:nvPr>
        </p:nvSpPr>
        <p:spPr/>
        <p:txBody>
          <a:bodyPr/>
          <a:lstStyle/>
          <a:p>
            <a:r>
              <a:rPr lang="en-US" dirty="0"/>
              <a:t>Vacuum Cooling</a:t>
            </a:r>
          </a:p>
        </p:txBody>
      </p:sp>
      <p:sp>
        <p:nvSpPr>
          <p:cNvPr id="3" name="Content Placeholder 2">
            <a:extLst>
              <a:ext uri="{FF2B5EF4-FFF2-40B4-BE49-F238E27FC236}">
                <a16:creationId xmlns:a16="http://schemas.microsoft.com/office/drawing/2014/main" id="{90D0C0FC-0EB4-431B-8422-B44AA39235F1}"/>
              </a:ext>
            </a:extLst>
          </p:cNvPr>
          <p:cNvSpPr>
            <a:spLocks noGrp="1"/>
          </p:cNvSpPr>
          <p:nvPr>
            <p:ph idx="1"/>
          </p:nvPr>
        </p:nvSpPr>
        <p:spPr/>
        <p:txBody>
          <a:bodyPr/>
          <a:lstStyle/>
          <a:p>
            <a:pPr marL="342900" indent="-342900">
              <a:buFont typeface="Arial" panose="020B0604020202020204" pitchFamily="34" charset="0"/>
              <a:buChar char="•"/>
            </a:pPr>
            <a:r>
              <a:rPr lang="en-US" dirty="0"/>
              <a:t>Cold air is sucked through wet produce to allow rapid evaporation to occur</a:t>
            </a:r>
          </a:p>
          <a:p>
            <a:pPr marL="342900" indent="-342900">
              <a:buFont typeface="Arial" panose="020B0604020202020204" pitchFamily="34" charset="0"/>
              <a:buChar char="•"/>
            </a:pPr>
            <a:r>
              <a:rPr lang="en-US" dirty="0"/>
              <a:t>Leafy greens, broccoli, lettuce</a:t>
            </a:r>
          </a:p>
          <a:p>
            <a:pPr marL="342900" indent="-342900">
              <a:buFont typeface="Arial" panose="020B0604020202020204" pitchFamily="34" charset="0"/>
              <a:buChar char="•"/>
            </a:pPr>
            <a:r>
              <a:rPr lang="en-US" dirty="0"/>
              <a:t>Can dehydrate produce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7170" name="Picture 2" descr="Image result for vacuum cooling produce">
            <a:extLst>
              <a:ext uri="{FF2B5EF4-FFF2-40B4-BE49-F238E27FC236}">
                <a16:creationId xmlns:a16="http://schemas.microsoft.com/office/drawing/2014/main" id="{92D981E0-F387-48F6-AE2D-526B9BBE1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59" y="3495110"/>
            <a:ext cx="4621041" cy="29248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vacuum cooling produce">
            <a:extLst>
              <a:ext uri="{FF2B5EF4-FFF2-40B4-BE49-F238E27FC236}">
                <a16:creationId xmlns:a16="http://schemas.microsoft.com/office/drawing/2014/main" id="{45715EC7-81CD-4DA3-8053-4910C45D73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7539" y="3581400"/>
            <a:ext cx="3889940" cy="268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4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EE44-7255-445D-A6D7-B02D55377370}"/>
              </a:ext>
            </a:extLst>
          </p:cNvPr>
          <p:cNvSpPr>
            <a:spLocks noGrp="1"/>
          </p:cNvSpPr>
          <p:nvPr>
            <p:ph type="title"/>
          </p:nvPr>
        </p:nvSpPr>
        <p:spPr/>
        <p:txBody>
          <a:bodyPr/>
          <a:lstStyle/>
          <a:p>
            <a:r>
              <a:rPr lang="en-US" dirty="0"/>
              <a:t>Ice Cooling</a:t>
            </a:r>
          </a:p>
        </p:txBody>
      </p:sp>
      <p:sp>
        <p:nvSpPr>
          <p:cNvPr id="3" name="Content Placeholder 2">
            <a:extLst>
              <a:ext uri="{FF2B5EF4-FFF2-40B4-BE49-F238E27FC236}">
                <a16:creationId xmlns:a16="http://schemas.microsoft.com/office/drawing/2014/main" id="{F4FD07B2-1992-4A96-8E74-058919B572D5}"/>
              </a:ext>
            </a:extLst>
          </p:cNvPr>
          <p:cNvSpPr>
            <a:spLocks noGrp="1"/>
          </p:cNvSpPr>
          <p:nvPr>
            <p:ph idx="1"/>
          </p:nvPr>
        </p:nvSpPr>
        <p:spPr/>
        <p:txBody>
          <a:bodyPr/>
          <a:lstStyle/>
          <a:p>
            <a:pPr marL="342900" indent="-342900">
              <a:buFont typeface="Arial" panose="020B0604020202020204" pitchFamily="34" charset="0"/>
              <a:buChar char="•"/>
            </a:pPr>
            <a:r>
              <a:rPr lang="en-US" dirty="0"/>
              <a:t>Top icing or slurry icing</a:t>
            </a:r>
          </a:p>
          <a:p>
            <a:pPr marL="342900" indent="-342900">
              <a:buFont typeface="Arial" panose="020B0604020202020204" pitchFamily="34" charset="0"/>
              <a:buChar char="•"/>
            </a:pPr>
            <a:r>
              <a:rPr lang="en-US" dirty="0"/>
              <a:t>Top icing better for maintenance than pre-cooling</a:t>
            </a:r>
          </a:p>
          <a:p>
            <a:pPr marL="342900" indent="-342900">
              <a:buFont typeface="Arial" panose="020B0604020202020204" pitchFamily="34" charset="0"/>
              <a:buChar char="•"/>
            </a:pPr>
            <a:r>
              <a:rPr lang="en-US" dirty="0"/>
              <a:t>Slurry icing – shaved ice and water pumped into a packed box.</a:t>
            </a:r>
          </a:p>
          <a:p>
            <a:pPr marL="342900" indent="-342900">
              <a:buFont typeface="Arial" panose="020B0604020202020204" pitchFamily="34" charset="0"/>
              <a:buChar char="•"/>
            </a:pPr>
            <a:r>
              <a:rPr lang="en-US" dirty="0"/>
              <a:t>Requires waterproof containers</a:t>
            </a:r>
          </a:p>
          <a:p>
            <a:pPr marL="342900" indent="-342900">
              <a:buFont typeface="Arial" panose="020B0604020202020204" pitchFamily="34" charset="0"/>
              <a:buChar char="•"/>
            </a:pPr>
            <a:r>
              <a:rPr lang="en-US" dirty="0"/>
              <a:t>Broccoli</a:t>
            </a:r>
          </a:p>
          <a:p>
            <a:pPr marL="342900" indent="-342900">
              <a:buFont typeface="Arial" panose="020B0604020202020204" pitchFamily="34" charset="0"/>
              <a:buChar char="•"/>
            </a:pPr>
            <a:endParaRPr lang="en-US" dirty="0"/>
          </a:p>
        </p:txBody>
      </p:sp>
      <p:pic>
        <p:nvPicPr>
          <p:cNvPr id="8194" name="Picture 2" descr="Image result for slurry ice cooling produce">
            <a:extLst>
              <a:ext uri="{FF2B5EF4-FFF2-40B4-BE49-F238E27FC236}">
                <a16:creationId xmlns:a16="http://schemas.microsoft.com/office/drawing/2014/main" id="{D3C3DDFC-E417-4C52-89D7-9CBE1C8C4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49339"/>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slurry ice cooling produce">
            <a:extLst>
              <a:ext uri="{FF2B5EF4-FFF2-40B4-BE49-F238E27FC236}">
                <a16:creationId xmlns:a16="http://schemas.microsoft.com/office/drawing/2014/main" id="{B87B0D31-B2B9-4369-B158-FF20F7864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964829"/>
            <a:ext cx="3152775" cy="251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69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2C1B2-DB41-40A0-9392-1406D969AD1C}"/>
              </a:ext>
            </a:extLst>
          </p:cNvPr>
          <p:cNvSpPr>
            <a:spLocks noGrp="1"/>
          </p:cNvSpPr>
          <p:nvPr>
            <p:ph type="title"/>
          </p:nvPr>
        </p:nvSpPr>
        <p:spPr/>
        <p:txBody>
          <a:bodyPr/>
          <a:lstStyle/>
          <a:p>
            <a:r>
              <a:rPr lang="en-US" dirty="0"/>
              <a:t>Comparison of Common Cooling Methods</a:t>
            </a:r>
          </a:p>
        </p:txBody>
      </p:sp>
      <p:graphicFrame>
        <p:nvGraphicFramePr>
          <p:cNvPr id="4" name="Content Placeholder 3">
            <a:extLst>
              <a:ext uri="{FF2B5EF4-FFF2-40B4-BE49-F238E27FC236}">
                <a16:creationId xmlns:a16="http://schemas.microsoft.com/office/drawing/2014/main" id="{00D513F9-BA3A-4880-8ACB-CF40EECC77F8}"/>
              </a:ext>
            </a:extLst>
          </p:cNvPr>
          <p:cNvGraphicFramePr>
            <a:graphicFrameLocks noGrp="1"/>
          </p:cNvGraphicFramePr>
          <p:nvPr>
            <p:ph idx="1"/>
            <p:extLst>
              <p:ext uri="{D42A27DB-BD31-4B8C-83A1-F6EECF244321}">
                <p14:modId xmlns:p14="http://schemas.microsoft.com/office/powerpoint/2010/main" val="699651378"/>
              </p:ext>
            </p:extLst>
          </p:nvPr>
        </p:nvGraphicFramePr>
        <p:xfrm>
          <a:off x="233363" y="1676400"/>
          <a:ext cx="8682036" cy="3754120"/>
        </p:xfrm>
        <a:graphic>
          <a:graphicData uri="http://schemas.openxmlformats.org/drawingml/2006/table">
            <a:tbl>
              <a:tblPr firstRow="1" bandRow="1">
                <a:tableStyleId>{073A0DAA-6AF3-43AB-8588-CEC1D06C72B9}</a:tableStyleId>
              </a:tblPr>
              <a:tblGrid>
                <a:gridCol w="1447006">
                  <a:extLst>
                    <a:ext uri="{9D8B030D-6E8A-4147-A177-3AD203B41FA5}">
                      <a16:colId xmlns:a16="http://schemas.microsoft.com/office/drawing/2014/main" val="1390458273"/>
                    </a:ext>
                  </a:extLst>
                </a:gridCol>
                <a:gridCol w="1447006">
                  <a:extLst>
                    <a:ext uri="{9D8B030D-6E8A-4147-A177-3AD203B41FA5}">
                      <a16:colId xmlns:a16="http://schemas.microsoft.com/office/drawing/2014/main" val="4255764186"/>
                    </a:ext>
                  </a:extLst>
                </a:gridCol>
                <a:gridCol w="1447006">
                  <a:extLst>
                    <a:ext uri="{9D8B030D-6E8A-4147-A177-3AD203B41FA5}">
                      <a16:colId xmlns:a16="http://schemas.microsoft.com/office/drawing/2014/main" val="3416521067"/>
                    </a:ext>
                  </a:extLst>
                </a:gridCol>
                <a:gridCol w="1447006">
                  <a:extLst>
                    <a:ext uri="{9D8B030D-6E8A-4147-A177-3AD203B41FA5}">
                      <a16:colId xmlns:a16="http://schemas.microsoft.com/office/drawing/2014/main" val="977542405"/>
                    </a:ext>
                  </a:extLst>
                </a:gridCol>
                <a:gridCol w="1447006">
                  <a:extLst>
                    <a:ext uri="{9D8B030D-6E8A-4147-A177-3AD203B41FA5}">
                      <a16:colId xmlns:a16="http://schemas.microsoft.com/office/drawing/2014/main" val="3309345595"/>
                    </a:ext>
                  </a:extLst>
                </a:gridCol>
                <a:gridCol w="1447006">
                  <a:extLst>
                    <a:ext uri="{9D8B030D-6E8A-4147-A177-3AD203B41FA5}">
                      <a16:colId xmlns:a16="http://schemas.microsoft.com/office/drawing/2014/main" val="2510570053"/>
                    </a:ext>
                  </a:extLst>
                </a:gridCol>
              </a:tblGrid>
              <a:tr h="370840">
                <a:tc>
                  <a:txBody>
                    <a:bodyPr/>
                    <a:lstStyle/>
                    <a:p>
                      <a:endParaRPr lang="en-US" dirty="0"/>
                    </a:p>
                  </a:txBody>
                  <a:tcPr/>
                </a:tc>
                <a:tc>
                  <a:txBody>
                    <a:bodyPr/>
                    <a:lstStyle/>
                    <a:p>
                      <a:r>
                        <a:rPr lang="en-US" dirty="0"/>
                        <a:t>Room/Air</a:t>
                      </a:r>
                    </a:p>
                  </a:txBody>
                  <a:tcPr/>
                </a:tc>
                <a:tc>
                  <a:txBody>
                    <a:bodyPr/>
                    <a:lstStyle/>
                    <a:p>
                      <a:r>
                        <a:rPr lang="en-US" dirty="0"/>
                        <a:t>Forced Air</a:t>
                      </a:r>
                    </a:p>
                  </a:txBody>
                  <a:tcPr/>
                </a:tc>
                <a:tc>
                  <a:txBody>
                    <a:bodyPr/>
                    <a:lstStyle/>
                    <a:p>
                      <a:r>
                        <a:rPr lang="en-US" dirty="0"/>
                        <a:t>Hydrocool</a:t>
                      </a:r>
                    </a:p>
                  </a:txBody>
                  <a:tcPr/>
                </a:tc>
                <a:tc>
                  <a:txBody>
                    <a:bodyPr/>
                    <a:lstStyle/>
                    <a:p>
                      <a:r>
                        <a:rPr lang="en-US" dirty="0"/>
                        <a:t>Water Spray</a:t>
                      </a:r>
                    </a:p>
                  </a:txBody>
                  <a:tcPr/>
                </a:tc>
                <a:tc>
                  <a:txBody>
                    <a:bodyPr/>
                    <a:lstStyle/>
                    <a:p>
                      <a:r>
                        <a:rPr lang="en-US" dirty="0"/>
                        <a:t>Ice</a:t>
                      </a:r>
                    </a:p>
                  </a:txBody>
                  <a:tcPr/>
                </a:tc>
                <a:extLst>
                  <a:ext uri="{0D108BD9-81ED-4DB2-BD59-A6C34878D82A}">
                    <a16:rowId xmlns:a16="http://schemas.microsoft.com/office/drawing/2014/main" val="1588675201"/>
                  </a:ext>
                </a:extLst>
              </a:tr>
              <a:tr h="370840">
                <a:tc>
                  <a:txBody>
                    <a:bodyPr/>
                    <a:lstStyle/>
                    <a:p>
                      <a:r>
                        <a:rPr lang="en-US" dirty="0"/>
                        <a:t>Typical Cooling Time (Hours)</a:t>
                      </a:r>
                    </a:p>
                  </a:txBody>
                  <a:tcPr/>
                </a:tc>
                <a:tc>
                  <a:txBody>
                    <a:bodyPr/>
                    <a:lstStyle/>
                    <a:p>
                      <a:r>
                        <a:rPr lang="en-US" dirty="0"/>
                        <a:t>20-100</a:t>
                      </a:r>
                    </a:p>
                  </a:txBody>
                  <a:tcPr/>
                </a:tc>
                <a:tc>
                  <a:txBody>
                    <a:bodyPr/>
                    <a:lstStyle/>
                    <a:p>
                      <a:r>
                        <a:rPr lang="en-US" dirty="0"/>
                        <a:t>1-10</a:t>
                      </a:r>
                    </a:p>
                  </a:txBody>
                  <a:tcPr/>
                </a:tc>
                <a:tc>
                  <a:txBody>
                    <a:bodyPr/>
                    <a:lstStyle/>
                    <a:p>
                      <a:r>
                        <a:rPr lang="en-US" dirty="0"/>
                        <a:t>0.1-1.0</a:t>
                      </a:r>
                    </a:p>
                  </a:txBody>
                  <a:tcPr/>
                </a:tc>
                <a:tc>
                  <a:txBody>
                    <a:bodyPr/>
                    <a:lstStyle/>
                    <a:p>
                      <a:r>
                        <a:rPr lang="en-US" dirty="0"/>
                        <a:t>0.3-2.0</a:t>
                      </a:r>
                    </a:p>
                  </a:txBody>
                  <a:tcPr/>
                </a:tc>
                <a:tc>
                  <a:txBody>
                    <a:bodyPr/>
                    <a:lstStyle/>
                    <a:p>
                      <a:r>
                        <a:rPr lang="en-US" dirty="0"/>
                        <a:t>0.1-0.3</a:t>
                      </a:r>
                    </a:p>
                  </a:txBody>
                  <a:tcPr/>
                </a:tc>
                <a:extLst>
                  <a:ext uri="{0D108BD9-81ED-4DB2-BD59-A6C34878D82A}">
                    <a16:rowId xmlns:a16="http://schemas.microsoft.com/office/drawing/2014/main" val="297893310"/>
                  </a:ext>
                </a:extLst>
              </a:tr>
              <a:tr h="370840">
                <a:tc>
                  <a:txBody>
                    <a:bodyPr/>
                    <a:lstStyle/>
                    <a:p>
                      <a:r>
                        <a:rPr lang="en-US" dirty="0"/>
                        <a:t>Product Moisture Loss (%)</a:t>
                      </a:r>
                    </a:p>
                  </a:txBody>
                  <a:tcPr/>
                </a:tc>
                <a:tc>
                  <a:txBody>
                    <a:bodyPr/>
                    <a:lstStyle/>
                    <a:p>
                      <a:r>
                        <a:rPr lang="en-US" dirty="0"/>
                        <a:t>0.1-2.0</a:t>
                      </a:r>
                    </a:p>
                  </a:txBody>
                  <a:tcPr/>
                </a:tc>
                <a:tc>
                  <a:txBody>
                    <a:bodyPr/>
                    <a:lstStyle/>
                    <a:p>
                      <a:r>
                        <a:rPr lang="en-US" dirty="0"/>
                        <a:t>0.1-2.0</a:t>
                      </a:r>
                    </a:p>
                  </a:txBody>
                  <a:tcPr/>
                </a:tc>
                <a:tc>
                  <a:txBody>
                    <a:bodyPr/>
                    <a:lstStyle/>
                    <a:p>
                      <a:r>
                        <a:rPr lang="en-US" dirty="0"/>
                        <a:t>0-0.5</a:t>
                      </a:r>
                    </a:p>
                  </a:txBody>
                  <a:tcPr/>
                </a:tc>
                <a:tc>
                  <a:txBody>
                    <a:bodyPr/>
                    <a:lstStyle/>
                    <a:p>
                      <a:r>
                        <a:rPr lang="en-US" dirty="0"/>
                        <a:t>No Data</a:t>
                      </a:r>
                    </a:p>
                  </a:txBody>
                  <a:tcPr/>
                </a:tc>
                <a:tc>
                  <a:txBody>
                    <a:bodyPr/>
                    <a:lstStyle/>
                    <a:p>
                      <a:r>
                        <a:rPr lang="en-US" dirty="0"/>
                        <a:t>No Data</a:t>
                      </a:r>
                    </a:p>
                  </a:txBody>
                  <a:tcPr/>
                </a:tc>
                <a:extLst>
                  <a:ext uri="{0D108BD9-81ED-4DB2-BD59-A6C34878D82A}">
                    <a16:rowId xmlns:a16="http://schemas.microsoft.com/office/drawing/2014/main" val="991805478"/>
                  </a:ext>
                </a:extLst>
              </a:tr>
              <a:tr h="370840">
                <a:tc>
                  <a:txBody>
                    <a:bodyPr/>
                    <a:lstStyle/>
                    <a:p>
                      <a:r>
                        <a:rPr lang="en-US" dirty="0"/>
                        <a:t>Water Contact with Product</a:t>
                      </a:r>
                    </a:p>
                  </a:txBody>
                  <a:tcPr/>
                </a:tc>
                <a:tc>
                  <a:txBody>
                    <a:bodyPr/>
                    <a:lstStyle/>
                    <a:p>
                      <a:r>
                        <a:rPr lang="en-US" dirty="0"/>
                        <a:t>No</a:t>
                      </a:r>
                    </a:p>
                  </a:txBody>
                  <a:tcPr/>
                </a:tc>
                <a:tc>
                  <a:txBody>
                    <a:bodyPr/>
                    <a:lstStyle/>
                    <a:p>
                      <a:r>
                        <a:rPr lang="en-US" dirty="0"/>
                        <a:t>No</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64011720"/>
                  </a:ext>
                </a:extLst>
              </a:tr>
              <a:tr h="370840">
                <a:tc>
                  <a:txBody>
                    <a:bodyPr/>
                    <a:lstStyle/>
                    <a:p>
                      <a:r>
                        <a:rPr lang="en-US" dirty="0"/>
                        <a:t>Potential for Decay</a:t>
                      </a:r>
                    </a:p>
                  </a:txBody>
                  <a:tcPr/>
                </a:tc>
                <a:tc>
                  <a:txBody>
                    <a:bodyPr/>
                    <a:lstStyle/>
                    <a:p>
                      <a:r>
                        <a:rPr lang="en-US" dirty="0"/>
                        <a:t>Low</a:t>
                      </a:r>
                    </a:p>
                  </a:txBody>
                  <a:tcPr/>
                </a:tc>
                <a:tc>
                  <a:txBody>
                    <a:bodyPr/>
                    <a:lstStyle/>
                    <a:p>
                      <a:r>
                        <a:rPr lang="en-US" dirty="0"/>
                        <a:t>Low</a:t>
                      </a:r>
                    </a:p>
                  </a:txBody>
                  <a:tcPr/>
                </a:tc>
                <a:tc>
                  <a:txBody>
                    <a:bodyPr/>
                    <a:lstStyle/>
                    <a:p>
                      <a:r>
                        <a:rPr lang="en-US" dirty="0"/>
                        <a:t>High</a:t>
                      </a:r>
                    </a:p>
                  </a:txBody>
                  <a:tcPr/>
                </a:tc>
                <a:tc>
                  <a:txBody>
                    <a:bodyPr/>
                    <a:lstStyle/>
                    <a:p>
                      <a:r>
                        <a:rPr lang="en-US" dirty="0"/>
                        <a:t>High</a:t>
                      </a:r>
                    </a:p>
                  </a:txBody>
                  <a:tcPr/>
                </a:tc>
                <a:tc>
                  <a:txBody>
                    <a:bodyPr/>
                    <a:lstStyle/>
                    <a:p>
                      <a:r>
                        <a:rPr lang="en-US" dirty="0"/>
                        <a:t>Low</a:t>
                      </a:r>
                    </a:p>
                  </a:txBody>
                  <a:tcPr/>
                </a:tc>
                <a:extLst>
                  <a:ext uri="{0D108BD9-81ED-4DB2-BD59-A6C34878D82A}">
                    <a16:rowId xmlns:a16="http://schemas.microsoft.com/office/drawing/2014/main" val="2103619201"/>
                  </a:ext>
                </a:extLst>
              </a:tr>
            </a:tbl>
          </a:graphicData>
        </a:graphic>
      </p:graphicFrame>
    </p:spTree>
    <p:extLst>
      <p:ext uri="{BB962C8B-B14F-4D97-AF65-F5344CB8AC3E}">
        <p14:creationId xmlns:p14="http://schemas.microsoft.com/office/powerpoint/2010/main" val="144246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assification of sample horticultural commodities according to respiration rates">
            <a:extLst>
              <a:ext uri="{FF2B5EF4-FFF2-40B4-BE49-F238E27FC236}">
                <a16:creationId xmlns:a16="http://schemas.microsoft.com/office/drawing/2014/main" id="{7F0E3FBC-A7D2-4257-9EA2-0224BEDF700E}"/>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375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67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BC4E-E505-4C73-A3BA-CFF20310BE48}"/>
              </a:ext>
            </a:extLst>
          </p:cNvPr>
          <p:cNvSpPr>
            <a:spLocks noGrp="1"/>
          </p:cNvSpPr>
          <p:nvPr>
            <p:ph type="title"/>
          </p:nvPr>
        </p:nvSpPr>
        <p:spPr/>
        <p:txBody>
          <a:bodyPr/>
          <a:lstStyle/>
          <a:p>
            <a:r>
              <a:rPr lang="en-US" dirty="0"/>
              <a:t>Washing</a:t>
            </a:r>
          </a:p>
        </p:txBody>
      </p:sp>
      <p:sp>
        <p:nvSpPr>
          <p:cNvPr id="3" name="Content Placeholder 2">
            <a:extLst>
              <a:ext uri="{FF2B5EF4-FFF2-40B4-BE49-F238E27FC236}">
                <a16:creationId xmlns:a16="http://schemas.microsoft.com/office/drawing/2014/main" id="{A454D606-7105-4FF0-B1D7-0BCAADF80874}"/>
              </a:ext>
            </a:extLst>
          </p:cNvPr>
          <p:cNvSpPr>
            <a:spLocks noGrp="1"/>
          </p:cNvSpPr>
          <p:nvPr>
            <p:ph idx="1"/>
          </p:nvPr>
        </p:nvSpPr>
        <p:spPr/>
        <p:txBody>
          <a:bodyPr/>
          <a:lstStyle/>
          <a:p>
            <a:pPr marL="342900" indent="-342900">
              <a:buFont typeface="Arial" panose="020B0604020202020204" pitchFamily="34" charset="0"/>
              <a:buChar char="•"/>
            </a:pPr>
            <a:r>
              <a:rPr lang="en-US" dirty="0"/>
              <a:t>Many items must be washed</a:t>
            </a:r>
          </a:p>
          <a:p>
            <a:pPr marL="342900" indent="-342900">
              <a:buFont typeface="Arial" panose="020B0604020202020204" pitchFamily="34" charset="0"/>
              <a:buChar char="•"/>
            </a:pPr>
            <a:r>
              <a:rPr lang="en-US" dirty="0"/>
              <a:t>Water quality is extremely important - food safety</a:t>
            </a:r>
          </a:p>
          <a:p>
            <a:pPr marL="800100" lvl="1" indent="-342900">
              <a:buFont typeface="Arial" panose="020B0604020202020204" pitchFamily="34" charset="0"/>
              <a:buChar char="•"/>
            </a:pPr>
            <a:r>
              <a:rPr lang="en-US" dirty="0"/>
              <a:t>Contamination can quickly be spread to a large amount of product</a:t>
            </a:r>
          </a:p>
          <a:p>
            <a:pPr marL="800100" lvl="1" indent="-342900">
              <a:buFont typeface="Arial" panose="020B0604020202020204" pitchFamily="34" charset="0"/>
              <a:buChar char="•"/>
            </a:pPr>
            <a:r>
              <a:rPr lang="en-US" dirty="0"/>
              <a:t>Potable water for all washing, cooling, icing, and processing</a:t>
            </a:r>
          </a:p>
          <a:p>
            <a:pPr marL="342900" indent="-342900">
              <a:buFont typeface="Arial" panose="020B0604020202020204" pitchFamily="34" charset="0"/>
              <a:buChar char="•"/>
            </a:pPr>
            <a:r>
              <a:rPr lang="en-US" dirty="0"/>
              <a:t>Sanitization of water is often needed</a:t>
            </a:r>
          </a:p>
          <a:p>
            <a:pPr marL="800100" lvl="1" indent="-342900">
              <a:buFont typeface="Arial" panose="020B0604020202020204" pitchFamily="34" charset="0"/>
              <a:buChar char="•"/>
            </a:pPr>
            <a:r>
              <a:rPr lang="en-US" dirty="0"/>
              <a:t>Continually used dump tanks </a:t>
            </a:r>
          </a:p>
          <a:p>
            <a:pPr marL="800100" lvl="1" indent="-342900">
              <a:buFont typeface="Arial" panose="020B0604020202020204" pitchFamily="34" charset="0"/>
              <a:buChar char="•"/>
            </a:pPr>
            <a:r>
              <a:rPr lang="en-US" dirty="0"/>
              <a:t>Must be chlorinated or otherwise sanitized</a:t>
            </a:r>
          </a:p>
          <a:p>
            <a:pPr marL="342900" indent="-342900">
              <a:buFont typeface="Arial" panose="020B0604020202020204" pitchFamily="34" charset="0"/>
              <a:buChar char="•"/>
            </a:pPr>
            <a:r>
              <a:rPr lang="en-US" dirty="0"/>
              <a:t>Water temp is important</a:t>
            </a:r>
          </a:p>
          <a:p>
            <a:pPr marL="800100" lvl="1" indent="-342900">
              <a:buFont typeface="Arial" panose="020B0604020202020204" pitchFamily="34" charset="0"/>
              <a:buChar char="•"/>
            </a:pPr>
            <a:r>
              <a:rPr lang="en-US" dirty="0"/>
              <a:t>Cold water used for pre-cooling, though some items cannot be immersed in cold water (peppers, cantaloupe)</a:t>
            </a:r>
          </a:p>
          <a:p>
            <a:pPr marL="800100" lvl="1" indent="-342900">
              <a:buFont typeface="Arial" panose="020B0604020202020204" pitchFamily="34" charset="0"/>
              <a:buChar char="•"/>
            </a:pPr>
            <a:r>
              <a:rPr lang="en-US" dirty="0"/>
              <a:t>Avoid water temps more than 10</a:t>
            </a:r>
            <a:r>
              <a:rPr lang="en-US" baseline="30000" dirty="0"/>
              <a:t>o</a:t>
            </a:r>
            <a:r>
              <a:rPr lang="en-US" dirty="0"/>
              <a:t>F cooler than produce</a:t>
            </a:r>
          </a:p>
          <a:p>
            <a:pPr marL="800100" lvl="1" indent="-342900">
              <a:buFont typeface="Arial" panose="020B0604020202020204" pitchFamily="34" charset="0"/>
              <a:buChar char="•"/>
            </a:pPr>
            <a:r>
              <a:rPr lang="en-US" dirty="0"/>
              <a:t>Water uptake can occur in blossom and stem scars.</a:t>
            </a:r>
          </a:p>
        </p:txBody>
      </p:sp>
    </p:spTree>
    <p:extLst>
      <p:ext uri="{BB962C8B-B14F-4D97-AF65-F5344CB8AC3E}">
        <p14:creationId xmlns:p14="http://schemas.microsoft.com/office/powerpoint/2010/main" val="320962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79AA9-F3A6-4A7E-BDE0-6550620123FE}"/>
              </a:ext>
            </a:extLst>
          </p:cNvPr>
          <p:cNvSpPr>
            <a:spLocks noGrp="1"/>
          </p:cNvSpPr>
          <p:nvPr>
            <p:ph type="title"/>
          </p:nvPr>
        </p:nvSpPr>
        <p:spPr/>
        <p:txBody>
          <a:bodyPr/>
          <a:lstStyle/>
          <a:p>
            <a:r>
              <a:rPr lang="en-US" dirty="0"/>
              <a:t>Washing</a:t>
            </a:r>
          </a:p>
        </p:txBody>
      </p:sp>
      <p:sp>
        <p:nvSpPr>
          <p:cNvPr id="3" name="Content Placeholder 2">
            <a:extLst>
              <a:ext uri="{FF2B5EF4-FFF2-40B4-BE49-F238E27FC236}">
                <a16:creationId xmlns:a16="http://schemas.microsoft.com/office/drawing/2014/main" id="{CE9E3349-1BCB-490A-BB42-81CAFB8DFCF7}"/>
              </a:ext>
            </a:extLst>
          </p:cNvPr>
          <p:cNvSpPr>
            <a:spLocks noGrp="1"/>
          </p:cNvSpPr>
          <p:nvPr>
            <p:ph idx="1"/>
          </p:nvPr>
        </p:nvSpPr>
        <p:spPr/>
        <p:txBody>
          <a:bodyPr/>
          <a:lstStyle/>
          <a:p>
            <a:pPr marL="342900" indent="-342900">
              <a:buFont typeface="Arial" panose="020B0604020202020204" pitchFamily="34" charset="0"/>
              <a:buChar char="•"/>
            </a:pPr>
            <a:r>
              <a:rPr lang="en-US" dirty="0"/>
              <a:t>For produce that cannot be immersed, brush washing and blow drying is a good alternative (cucumbers, peppers).</a:t>
            </a:r>
          </a:p>
          <a:p>
            <a:pPr marL="342900" indent="-342900">
              <a:buFont typeface="Arial" panose="020B0604020202020204" pitchFamily="34" charset="0"/>
              <a:buChar char="•"/>
            </a:pPr>
            <a:r>
              <a:rPr lang="en-US" dirty="0"/>
              <a:t>Highly delicate produce should not be washed</a:t>
            </a:r>
          </a:p>
          <a:p>
            <a:pPr marL="800100" lvl="1" indent="-342900">
              <a:buFont typeface="Arial" panose="020B0604020202020204" pitchFamily="34" charset="0"/>
              <a:buChar char="•"/>
            </a:pPr>
            <a:r>
              <a:rPr lang="en-US" dirty="0"/>
              <a:t>Water may be trapped under calyx leading to decay</a:t>
            </a:r>
          </a:p>
          <a:p>
            <a:pPr marL="800100" lvl="1" indent="-342900">
              <a:buFont typeface="Arial" panose="020B0604020202020204" pitchFamily="34" charset="0"/>
              <a:buChar char="•"/>
            </a:pPr>
            <a:r>
              <a:rPr lang="en-US" dirty="0"/>
              <a:t>strawberries, blackberries</a:t>
            </a:r>
          </a:p>
          <a:p>
            <a:pPr marL="342900" indent="-342900">
              <a:buFont typeface="Arial" panose="020B0604020202020204" pitchFamily="34" charset="0"/>
              <a:buChar char="•"/>
            </a:pPr>
            <a:r>
              <a:rPr lang="en-US" dirty="0"/>
              <a:t>Some produce should not or may not need to be washed</a:t>
            </a:r>
          </a:p>
          <a:p>
            <a:pPr marL="800100" lvl="1" indent="-342900">
              <a:buFont typeface="Arial" panose="020B0604020202020204" pitchFamily="34" charset="0"/>
              <a:buChar char="•"/>
            </a:pPr>
            <a:r>
              <a:rPr lang="en-US" dirty="0"/>
              <a:t>Just brush off dirt or other debris if needed</a:t>
            </a:r>
          </a:p>
          <a:p>
            <a:pPr marL="800100" lvl="1" indent="-342900">
              <a:buFont typeface="Arial" panose="020B0604020202020204" pitchFamily="34" charset="0"/>
              <a:buChar char="•"/>
            </a:pPr>
            <a:r>
              <a:rPr lang="en-US" dirty="0"/>
              <a:t>squash, zucchini, onions, okra, grapes, cabbage, tomato</a:t>
            </a:r>
          </a:p>
        </p:txBody>
      </p:sp>
    </p:spTree>
    <p:extLst>
      <p:ext uri="{BB962C8B-B14F-4D97-AF65-F5344CB8AC3E}">
        <p14:creationId xmlns:p14="http://schemas.microsoft.com/office/powerpoint/2010/main" val="112569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F61D-E7B2-4804-816D-FCC2DD565A34}"/>
              </a:ext>
            </a:extLst>
          </p:cNvPr>
          <p:cNvSpPr>
            <a:spLocks noGrp="1"/>
          </p:cNvSpPr>
          <p:nvPr>
            <p:ph type="title"/>
          </p:nvPr>
        </p:nvSpPr>
        <p:spPr/>
        <p:txBody>
          <a:bodyPr/>
          <a:lstStyle/>
          <a:p>
            <a:r>
              <a:rPr lang="en-US" dirty="0"/>
              <a:t>Postharvest Handling</a:t>
            </a:r>
          </a:p>
        </p:txBody>
      </p:sp>
      <p:sp>
        <p:nvSpPr>
          <p:cNvPr id="3" name="Content Placeholder 2">
            <a:extLst>
              <a:ext uri="{FF2B5EF4-FFF2-40B4-BE49-F238E27FC236}">
                <a16:creationId xmlns:a16="http://schemas.microsoft.com/office/drawing/2014/main" id="{26D8A14F-EC30-4527-BF4E-AE86171BEF56}"/>
              </a:ext>
            </a:extLst>
          </p:cNvPr>
          <p:cNvSpPr>
            <a:spLocks noGrp="1"/>
          </p:cNvSpPr>
          <p:nvPr>
            <p:ph idx="1"/>
          </p:nvPr>
        </p:nvSpPr>
        <p:spPr/>
        <p:txBody>
          <a:bodyPr/>
          <a:lstStyle/>
          <a:p>
            <a:pPr marL="342900" indent="-342900">
              <a:buFont typeface="Arial" panose="020B0604020202020204" pitchFamily="34" charset="0"/>
              <a:buChar char="•"/>
            </a:pPr>
            <a:r>
              <a:rPr lang="en-US" dirty="0"/>
              <a:t>Very little produced is consumed right away</a:t>
            </a:r>
          </a:p>
          <a:p>
            <a:pPr marL="342900" indent="-342900">
              <a:buFont typeface="Arial" panose="020B0604020202020204" pitchFamily="34" charset="0"/>
              <a:buChar char="•"/>
            </a:pPr>
            <a:r>
              <a:rPr lang="en-US" dirty="0"/>
              <a:t>Produce is perishable and is never better than the moment harvested.</a:t>
            </a:r>
          </a:p>
          <a:p>
            <a:pPr marL="800100" lvl="1" indent="-342900">
              <a:buFont typeface="Arial" panose="020B0604020202020204" pitchFamily="34" charset="0"/>
              <a:buChar char="•"/>
            </a:pPr>
            <a:r>
              <a:rPr lang="en-US" dirty="0"/>
              <a:t>Quality never improves, we strive to maintain.</a:t>
            </a:r>
          </a:p>
          <a:p>
            <a:pPr marL="342900" indent="-342900">
              <a:buFont typeface="Arial" panose="020B0604020202020204" pitchFamily="34" charset="0"/>
              <a:buChar char="•"/>
            </a:pPr>
            <a:endParaRPr lang="en-US" dirty="0"/>
          </a:p>
        </p:txBody>
      </p:sp>
      <p:pic>
        <p:nvPicPr>
          <p:cNvPr id="10242" name="Picture 2" descr="Image result for produce">
            <a:extLst>
              <a:ext uri="{FF2B5EF4-FFF2-40B4-BE49-F238E27FC236}">
                <a16:creationId xmlns:a16="http://schemas.microsoft.com/office/drawing/2014/main" id="{224A5410-0B35-45AA-85D8-992741CCDE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49"/>
          <a:stretch/>
        </p:blipFill>
        <p:spPr bwMode="auto">
          <a:xfrm>
            <a:off x="926147" y="3277354"/>
            <a:ext cx="7286625"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150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roduce washing station">
            <a:extLst>
              <a:ext uri="{FF2B5EF4-FFF2-40B4-BE49-F238E27FC236}">
                <a16:creationId xmlns:a16="http://schemas.microsoft.com/office/drawing/2014/main" id="{CC5AE244-F1B8-4A1A-BDA0-46A4064CEF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537" y="919163"/>
            <a:ext cx="4157663" cy="311604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produce washing station">
            <a:extLst>
              <a:ext uri="{FF2B5EF4-FFF2-40B4-BE49-F238E27FC236}">
                <a16:creationId xmlns:a16="http://schemas.microsoft.com/office/drawing/2014/main" id="{76A0A37C-D8A5-4400-B139-1B9B6F964F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66" t="9065" r="2550" b="9349"/>
          <a:stretch/>
        </p:blipFill>
        <p:spPr bwMode="auto">
          <a:xfrm>
            <a:off x="4800600" y="838200"/>
            <a:ext cx="3352800" cy="2873827"/>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produce washing station">
            <a:extLst>
              <a:ext uri="{FF2B5EF4-FFF2-40B4-BE49-F238E27FC236}">
                <a16:creationId xmlns:a16="http://schemas.microsoft.com/office/drawing/2014/main" id="{AF70227D-2E3E-4D31-B420-E026A6E84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 y="4114800"/>
            <a:ext cx="4191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Image result for produce washing station">
            <a:extLst>
              <a:ext uri="{FF2B5EF4-FFF2-40B4-BE49-F238E27FC236}">
                <a16:creationId xmlns:a16="http://schemas.microsoft.com/office/drawing/2014/main" id="{6019E0F9-8D74-48ED-80E3-FDC6BF6F36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3810000"/>
            <a:ext cx="4114800" cy="283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91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883A4-D9C7-4973-A0A6-1724E5EEF066}"/>
              </a:ext>
            </a:extLst>
          </p:cNvPr>
          <p:cNvSpPr>
            <a:spLocks noGrp="1"/>
          </p:cNvSpPr>
          <p:nvPr>
            <p:ph type="title"/>
          </p:nvPr>
        </p:nvSpPr>
        <p:spPr/>
        <p:txBody>
          <a:bodyPr/>
          <a:lstStyle/>
          <a:p>
            <a:r>
              <a:rPr lang="en-US" dirty="0"/>
              <a:t>Chlorination of Wash and Cooling Water</a:t>
            </a:r>
          </a:p>
        </p:txBody>
      </p:sp>
      <p:sp>
        <p:nvSpPr>
          <p:cNvPr id="3" name="Content Placeholder 2">
            <a:extLst>
              <a:ext uri="{FF2B5EF4-FFF2-40B4-BE49-F238E27FC236}">
                <a16:creationId xmlns:a16="http://schemas.microsoft.com/office/drawing/2014/main" id="{E1A2B184-0897-4420-A4C8-DF42CD590E57}"/>
              </a:ext>
            </a:extLst>
          </p:cNvPr>
          <p:cNvSpPr>
            <a:spLocks noGrp="1"/>
          </p:cNvSpPr>
          <p:nvPr>
            <p:ph idx="1"/>
          </p:nvPr>
        </p:nvSpPr>
        <p:spPr/>
        <p:txBody>
          <a:bodyPr/>
          <a:lstStyle/>
          <a:p>
            <a:pPr marL="342900" indent="-342900">
              <a:buFont typeface="Arial" panose="020B0604020202020204" pitchFamily="34" charset="0"/>
              <a:buChar char="•"/>
            </a:pPr>
            <a:r>
              <a:rPr lang="en-US" dirty="0"/>
              <a:t>Chlorination reduces transfer of contamination</a:t>
            </a:r>
          </a:p>
          <a:p>
            <a:pPr marL="342900" indent="-342900">
              <a:buFont typeface="Arial" panose="020B0604020202020204" pitchFamily="34" charset="0"/>
              <a:buChar char="•"/>
            </a:pPr>
            <a:r>
              <a:rPr lang="en-US" altLang="en-US" dirty="0"/>
              <a:t>Maintain constant chlorine by monitoring.</a:t>
            </a:r>
          </a:p>
          <a:p>
            <a:pPr marL="800100" lvl="1" indent="-342900">
              <a:buFont typeface="Arial" panose="020B0604020202020204" pitchFamily="34" charset="0"/>
              <a:buChar char="•"/>
            </a:pPr>
            <a:r>
              <a:rPr lang="en-US" altLang="en-US" dirty="0"/>
              <a:t>In general 100-150 ppm.</a:t>
            </a:r>
          </a:p>
          <a:p>
            <a:pPr marL="342900" indent="-342900">
              <a:buFont typeface="Arial" panose="020B0604020202020204" pitchFamily="34" charset="0"/>
              <a:buChar char="•"/>
            </a:pPr>
            <a:r>
              <a:rPr lang="en-US" dirty="0"/>
              <a:t>Monitor pH of water.</a:t>
            </a:r>
          </a:p>
          <a:p>
            <a:pPr marL="800100" lvl="1" indent="-342900">
              <a:buFont typeface="Arial" panose="020B0604020202020204" pitchFamily="34" charset="0"/>
              <a:buChar char="•"/>
            </a:pPr>
            <a:r>
              <a:rPr lang="en-US" dirty="0"/>
              <a:t>Optimum range 6.0-7.0</a:t>
            </a:r>
          </a:p>
          <a:p>
            <a:pPr marL="342900" indent="-342900">
              <a:buFont typeface="Arial" panose="020B0604020202020204" pitchFamily="34" charset="0"/>
              <a:buChar char="•"/>
            </a:pPr>
            <a:r>
              <a:rPr lang="en-US" dirty="0"/>
              <a:t>Be conscious of water temp.</a:t>
            </a:r>
          </a:p>
          <a:p>
            <a:pPr marL="800100" lvl="1" indent="-342900">
              <a:buFont typeface="Arial" panose="020B0604020202020204" pitchFamily="34" charset="0"/>
              <a:buChar char="•"/>
            </a:pPr>
            <a:r>
              <a:rPr lang="en-US" dirty="0"/>
              <a:t>High temp </a:t>
            </a:r>
            <a:r>
              <a:rPr lang="en-US" altLang="en-US" dirty="0"/>
              <a:t>results in quicker pathogen kill, but also results in rapid loss of chlorine due to gas formation.</a:t>
            </a:r>
          </a:p>
          <a:p>
            <a:pPr marL="342900" indent="-342900">
              <a:buFont typeface="Arial" panose="020B0604020202020204" pitchFamily="34" charset="0"/>
              <a:buChar char="•"/>
            </a:pPr>
            <a:r>
              <a:rPr lang="en-US" dirty="0"/>
              <a:t>Water disinfection options:</a:t>
            </a:r>
          </a:p>
          <a:p>
            <a:pPr marL="800100" lvl="1" indent="-342900">
              <a:buFont typeface="Arial" panose="020B0604020202020204" pitchFamily="34" charset="0"/>
              <a:buChar char="•"/>
            </a:pPr>
            <a:r>
              <a:rPr lang="en-US" dirty="0"/>
              <a:t>Chlorine gas, sodium hypochlorite, </a:t>
            </a:r>
            <a:r>
              <a:rPr lang="en-US" altLang="en-US" dirty="0"/>
              <a:t>Calcium hypochlorite, Chlorine dioxide, Acidified sodium chlorite, Surfactants, Ozone, Ionizing radicals, Hydrogen peroxide, Peroxyacetic acid, Ultraviolet Illumination.</a:t>
            </a:r>
          </a:p>
          <a:p>
            <a:pPr marL="800100"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2590588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6DFE9-3B6C-48FE-AE16-1846E5C2695E}"/>
              </a:ext>
            </a:extLst>
          </p:cNvPr>
          <p:cNvSpPr>
            <a:spLocks noGrp="1"/>
          </p:cNvSpPr>
          <p:nvPr>
            <p:ph type="title"/>
          </p:nvPr>
        </p:nvSpPr>
        <p:spPr/>
        <p:txBody>
          <a:bodyPr/>
          <a:lstStyle/>
          <a:p>
            <a:r>
              <a:rPr lang="en-US" dirty="0"/>
              <a:t>Ethylene</a:t>
            </a:r>
          </a:p>
        </p:txBody>
      </p:sp>
      <p:sp>
        <p:nvSpPr>
          <p:cNvPr id="3" name="Content Placeholder 2">
            <a:extLst>
              <a:ext uri="{FF2B5EF4-FFF2-40B4-BE49-F238E27FC236}">
                <a16:creationId xmlns:a16="http://schemas.microsoft.com/office/drawing/2014/main" id="{6781D85F-3454-4AE2-A80F-A08C0191B1AD}"/>
              </a:ext>
            </a:extLst>
          </p:cNvPr>
          <p:cNvSpPr>
            <a:spLocks noGrp="1"/>
          </p:cNvSpPr>
          <p:nvPr>
            <p:ph idx="1"/>
          </p:nvPr>
        </p:nvSpPr>
        <p:spPr/>
        <p:txBody>
          <a:bodyPr/>
          <a:lstStyle/>
          <a:p>
            <a:pPr marL="342900" indent="-342900">
              <a:buFont typeface="Arial" panose="020B0604020202020204" pitchFamily="34" charset="0"/>
              <a:buChar char="•"/>
            </a:pPr>
            <a:r>
              <a:rPr lang="en-US" dirty="0"/>
              <a:t>Ethylene is a simple hydrocarbon gas (C</a:t>
            </a:r>
            <a:r>
              <a:rPr lang="en-US" baseline="-25000" dirty="0"/>
              <a:t>2</a:t>
            </a:r>
            <a:r>
              <a:rPr lang="en-US" dirty="0"/>
              <a:t>H</a:t>
            </a:r>
            <a:r>
              <a:rPr lang="en-US" baseline="-25000" dirty="0"/>
              <a:t>4</a:t>
            </a:r>
            <a:r>
              <a:rPr lang="en-US" dirty="0"/>
              <a:t>); produced when organic materials are burned with too little oxygen.</a:t>
            </a:r>
          </a:p>
          <a:p>
            <a:pPr marL="800100" lvl="1" indent="-342900">
              <a:buFont typeface="Arial" panose="020B0604020202020204" pitchFamily="34" charset="0"/>
              <a:buChar char="•"/>
            </a:pPr>
            <a:r>
              <a:rPr lang="en-US" dirty="0"/>
              <a:t>Poorly adjusted forklifts, gas or wood heaters</a:t>
            </a:r>
          </a:p>
          <a:p>
            <a:pPr marL="342900" indent="-342900">
              <a:buFont typeface="Arial" panose="020B0604020202020204" pitchFamily="34" charset="0"/>
              <a:buChar char="•"/>
            </a:pPr>
            <a:r>
              <a:rPr lang="en-US" dirty="0"/>
              <a:t>It is also a ripening hormone for plants.</a:t>
            </a:r>
          </a:p>
          <a:p>
            <a:pPr marL="342900" indent="-342900">
              <a:buFont typeface="Arial" panose="020B0604020202020204" pitchFamily="34" charset="0"/>
              <a:buChar char="•"/>
            </a:pPr>
            <a:r>
              <a:rPr lang="en-US" dirty="0"/>
              <a:t>Ethylene in a storage area can cause serious produce quality problems.</a:t>
            </a:r>
          </a:p>
          <a:p>
            <a:pPr marL="342900" indent="-342900">
              <a:buFont typeface="Arial" panose="020B0604020202020204" pitchFamily="34" charset="0"/>
              <a:buChar char="•"/>
            </a:pPr>
            <a:r>
              <a:rPr lang="en-US" dirty="0"/>
              <a:t>High ethylene producing produce stored with ethylene sensitive items can cause premature or over-ripening and quality loss.</a:t>
            </a:r>
          </a:p>
          <a:p>
            <a:pPr marL="800100" lvl="1" indent="-342900">
              <a:buFont typeface="Arial" panose="020B0604020202020204" pitchFamily="34" charset="0"/>
              <a:buChar char="•"/>
            </a:pPr>
            <a:r>
              <a:rPr lang="en-US" dirty="0"/>
              <a:t>Can cause yellowing or browning, softening, spotting, sprouting in potatoes, flavor degradation, etc.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5487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thylene producing fruit and vegetables">
            <a:extLst>
              <a:ext uri="{FF2B5EF4-FFF2-40B4-BE49-F238E27FC236}">
                <a16:creationId xmlns:a16="http://schemas.microsoft.com/office/drawing/2014/main" id="{55C554AE-4556-4304-991A-8B280F1CB8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4381" y="1362075"/>
            <a:ext cx="7620000"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80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C3C27-99E4-47E8-90BD-1AA5C4351F5E}"/>
              </a:ext>
            </a:extLst>
          </p:cNvPr>
          <p:cNvSpPr>
            <a:spLocks noGrp="1"/>
          </p:cNvSpPr>
          <p:nvPr>
            <p:ph type="title"/>
          </p:nvPr>
        </p:nvSpPr>
        <p:spPr/>
        <p:txBody>
          <a:bodyPr/>
          <a:lstStyle/>
          <a:p>
            <a:r>
              <a:rPr lang="en-US" dirty="0"/>
              <a:t>Resources</a:t>
            </a:r>
          </a:p>
        </p:txBody>
      </p:sp>
      <p:sp>
        <p:nvSpPr>
          <p:cNvPr id="4" name="Content Placeholder 3">
            <a:extLst>
              <a:ext uri="{FF2B5EF4-FFF2-40B4-BE49-F238E27FC236}">
                <a16:creationId xmlns:a16="http://schemas.microsoft.com/office/drawing/2014/main" id="{9047F35E-A43B-4A09-AE81-B4A969509A9C}"/>
              </a:ext>
            </a:extLst>
          </p:cNvPr>
          <p:cNvSpPr>
            <a:spLocks noGrp="1"/>
          </p:cNvSpPr>
          <p:nvPr>
            <p:ph idx="1"/>
          </p:nvPr>
        </p:nvSpPr>
        <p:spPr/>
        <p:txBody>
          <a:bodyPr/>
          <a:lstStyle/>
          <a:p>
            <a:pPr marL="342900" indent="-342900">
              <a:buFont typeface="Arial" panose="020B0604020202020204" pitchFamily="34" charset="0"/>
              <a:buChar char="•"/>
            </a:pPr>
            <a:r>
              <a:rPr lang="en-US" i="1" dirty="0"/>
              <a:t>ucce.ucdavis.edu/files/datastore/234-1450.pdf </a:t>
            </a:r>
          </a:p>
          <a:p>
            <a:pPr marL="342900" indent="-342900">
              <a:buFont typeface="Arial" panose="020B0604020202020204" pitchFamily="34" charset="0"/>
              <a:buChar char="•"/>
            </a:pPr>
            <a:r>
              <a:rPr lang="en-US" dirty="0">
                <a:hlinkClick r:id="rId3"/>
              </a:rPr>
              <a:t>https://attra.ncat.org/attra-pub/summaries/summary.php?pub=378</a:t>
            </a:r>
            <a:endParaRPr lang="en-US" dirty="0"/>
          </a:p>
          <a:p>
            <a:pPr marL="342900" indent="-342900">
              <a:buFont typeface="Arial" panose="020B0604020202020204" pitchFamily="34" charset="0"/>
              <a:buChar char="•"/>
            </a:pPr>
            <a:r>
              <a:rPr lang="en-US" i="1" dirty="0"/>
              <a:t>www.</a:t>
            </a:r>
            <a:r>
              <a:rPr lang="en-US" b="1" i="1" dirty="0"/>
              <a:t>fruit</a:t>
            </a:r>
            <a:r>
              <a:rPr lang="en-US" i="1" dirty="0"/>
              <a:t>.cornell.edu/berry/</a:t>
            </a:r>
            <a:r>
              <a:rPr lang="en-US" b="1" i="1" dirty="0"/>
              <a:t>postharvest</a:t>
            </a:r>
            <a:r>
              <a:rPr lang="en-US" i="1" dirty="0"/>
              <a:t>/</a:t>
            </a:r>
            <a:r>
              <a:rPr lang="en-US" b="1" i="1" dirty="0"/>
              <a:t>postharvest</a:t>
            </a:r>
            <a:r>
              <a:rPr lang="en-US" i="1" dirty="0"/>
              <a:t>pdfs/FS100.pdf</a:t>
            </a:r>
            <a:endParaRPr lang="en-US" dirty="0"/>
          </a:p>
          <a:p>
            <a:pPr marL="342900" indent="-342900">
              <a:buFont typeface="Arial" panose="020B0604020202020204" pitchFamily="34" charset="0"/>
              <a:buChar char="•"/>
            </a:pPr>
            <a:r>
              <a:rPr lang="en-US" dirty="0"/>
              <a:t>USDA Handbook 66 </a:t>
            </a:r>
            <a:r>
              <a:rPr lang="en-US" i="1" dirty="0"/>
              <a:t>https://www.ars.</a:t>
            </a:r>
            <a:r>
              <a:rPr lang="en-US" b="1" i="1" dirty="0"/>
              <a:t>usda</a:t>
            </a:r>
            <a:r>
              <a:rPr lang="en-US" i="1" dirty="0"/>
              <a:t>.gov/northeast-area/</a:t>
            </a:r>
            <a:r>
              <a:rPr lang="en-US" i="1" dirty="0" err="1"/>
              <a:t>beltsville</a:t>
            </a:r>
            <a:r>
              <a:rPr lang="en-US" i="1" dirty="0"/>
              <a:t>-md/</a:t>
            </a:r>
            <a:r>
              <a:rPr lang="en-US" i="1" dirty="0" err="1"/>
              <a:t>beltsville</a:t>
            </a:r>
            <a:r>
              <a:rPr lang="en-US" i="1" dirty="0"/>
              <a:t>...research.../ah66/</a:t>
            </a:r>
            <a:endParaRPr lang="en-US" dirty="0"/>
          </a:p>
          <a:p>
            <a:pPr marL="342900" indent="-342900">
              <a:buFont typeface="Arial" panose="020B0604020202020204" pitchFamily="34" charset="0"/>
              <a:buChar char="•"/>
            </a:pPr>
            <a:r>
              <a:rPr lang="en-US" dirty="0"/>
              <a:t>http://www.familyfarmed.org/publications/wholesalesuccess/</a:t>
            </a:r>
          </a:p>
        </p:txBody>
      </p:sp>
    </p:spTree>
    <p:extLst>
      <p:ext uri="{BB962C8B-B14F-4D97-AF65-F5344CB8AC3E}">
        <p14:creationId xmlns:p14="http://schemas.microsoft.com/office/powerpoint/2010/main" val="366211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E1B98F-5E70-4975-BA76-E389010C4BB6}"/>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701977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F365-BF93-4A93-839C-A24C0DBB4841}"/>
              </a:ext>
            </a:extLst>
          </p:cNvPr>
          <p:cNvSpPr>
            <a:spLocks noGrp="1"/>
          </p:cNvSpPr>
          <p:nvPr>
            <p:ph type="title"/>
          </p:nvPr>
        </p:nvSpPr>
        <p:spPr/>
        <p:txBody>
          <a:bodyPr/>
          <a:lstStyle/>
          <a:p>
            <a:r>
              <a:rPr lang="en-US" dirty="0"/>
              <a:t>Harvesting</a:t>
            </a:r>
          </a:p>
        </p:txBody>
      </p:sp>
      <p:sp>
        <p:nvSpPr>
          <p:cNvPr id="3" name="Content Placeholder 2">
            <a:extLst>
              <a:ext uri="{FF2B5EF4-FFF2-40B4-BE49-F238E27FC236}">
                <a16:creationId xmlns:a16="http://schemas.microsoft.com/office/drawing/2014/main" id="{C08E9158-42C1-4DA4-8DDE-DF8B1FBF0040}"/>
              </a:ext>
            </a:extLst>
          </p:cNvPr>
          <p:cNvSpPr>
            <a:spLocks noGrp="1"/>
          </p:cNvSpPr>
          <p:nvPr>
            <p:ph idx="1"/>
          </p:nvPr>
        </p:nvSpPr>
        <p:spPr/>
        <p:txBody>
          <a:bodyPr/>
          <a:lstStyle/>
          <a:p>
            <a:pPr marL="342900" indent="-342900">
              <a:buFont typeface="Arial" panose="020B0604020202020204" pitchFamily="34" charset="0"/>
              <a:buChar char="•"/>
            </a:pPr>
            <a:r>
              <a:rPr lang="en-US" dirty="0"/>
              <a:t>Be gentle with produce.</a:t>
            </a:r>
          </a:p>
          <a:p>
            <a:pPr marL="800100" lvl="1" indent="-342900">
              <a:buFont typeface="Arial" panose="020B0604020202020204" pitchFamily="34" charset="0"/>
              <a:buChar char="•"/>
            </a:pPr>
            <a:r>
              <a:rPr lang="en-US" dirty="0"/>
              <a:t>Abrasion, bruises, smashing</a:t>
            </a:r>
          </a:p>
          <a:p>
            <a:pPr marL="342900" indent="-342900">
              <a:buFont typeface="Arial" panose="020B0604020202020204" pitchFamily="34" charset="0"/>
              <a:buChar char="•"/>
            </a:pPr>
            <a:r>
              <a:rPr lang="en-US" dirty="0"/>
              <a:t>Harvest into clean smooth containers that are easily carried or loaded.</a:t>
            </a:r>
          </a:p>
          <a:p>
            <a:pPr marL="800100" lvl="1" indent="-342900">
              <a:buFont typeface="Arial" panose="020B0604020202020204" pitchFamily="34" charset="0"/>
              <a:buChar char="•"/>
            </a:pPr>
            <a:r>
              <a:rPr lang="en-US" dirty="0"/>
              <a:t>Containers should be sanitized daily.</a:t>
            </a:r>
          </a:p>
          <a:p>
            <a:pPr marL="800100" lvl="1" indent="-342900">
              <a:buFont typeface="Arial" panose="020B0604020202020204" pitchFamily="34" charset="0"/>
              <a:buChar char="•"/>
            </a:pPr>
            <a:r>
              <a:rPr lang="en-US" dirty="0"/>
              <a:t>Stacking can contaminate produce with soil.</a:t>
            </a:r>
          </a:p>
          <a:p>
            <a:pPr marL="342900" indent="-342900">
              <a:buFont typeface="Arial" panose="020B0604020202020204" pitchFamily="34" charset="0"/>
              <a:buChar char="•"/>
            </a:pPr>
            <a:r>
              <a:rPr lang="en-US" dirty="0"/>
              <a:t>Produce is alive, respiration continues after harvest</a:t>
            </a:r>
          </a:p>
          <a:p>
            <a:pPr marL="800100" lvl="1" indent="-342900">
              <a:buFont typeface="Arial" panose="020B0604020202020204" pitchFamily="34" charset="0"/>
              <a:buChar char="•"/>
            </a:pPr>
            <a:r>
              <a:rPr lang="en-US" dirty="0"/>
              <a:t>Young, flowering, and leafy respire rapidly </a:t>
            </a:r>
          </a:p>
          <a:p>
            <a:pPr marL="800100" lvl="1" indent="-342900">
              <a:buFont typeface="Arial" panose="020B0604020202020204" pitchFamily="34" charset="0"/>
              <a:buChar char="•"/>
            </a:pPr>
            <a:r>
              <a:rPr lang="en-US" dirty="0"/>
              <a:t>The higher the respiration rate, the faster the produce will perish.</a:t>
            </a:r>
          </a:p>
          <a:p>
            <a:pPr marL="342900" indent="-342900">
              <a:buFont typeface="Arial" panose="020B0604020202020204" pitchFamily="34" charset="0"/>
              <a:buChar char="•"/>
            </a:pPr>
            <a:r>
              <a:rPr lang="en-US" dirty="0"/>
              <a:t>Temperature is important.  More later.</a:t>
            </a:r>
          </a:p>
          <a:p>
            <a:pPr marL="800100" lvl="1" indent="-342900">
              <a:buFont typeface="Arial" panose="020B0604020202020204" pitchFamily="34" charset="0"/>
              <a:buChar char="•"/>
            </a:pPr>
            <a:r>
              <a:rPr lang="en-US" dirty="0"/>
              <a:t>Harvest during coolest times of day</a:t>
            </a:r>
          </a:p>
        </p:txBody>
      </p:sp>
    </p:spTree>
    <p:extLst>
      <p:ext uri="{BB962C8B-B14F-4D97-AF65-F5344CB8AC3E}">
        <p14:creationId xmlns:p14="http://schemas.microsoft.com/office/powerpoint/2010/main" val="84496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lassification of sample horticultural commodities according to respiration rates">
            <a:extLst>
              <a:ext uri="{FF2B5EF4-FFF2-40B4-BE49-F238E27FC236}">
                <a16:creationId xmlns:a16="http://schemas.microsoft.com/office/drawing/2014/main" id="{D1F0F20F-0FA4-4F7F-80F7-048FAC8500F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558" b="12018"/>
          <a:stretch/>
        </p:blipFill>
        <p:spPr bwMode="auto">
          <a:xfrm>
            <a:off x="1828800" y="838200"/>
            <a:ext cx="5710312" cy="58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1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6990-70DE-4365-AB25-08FE5D95221C}"/>
              </a:ext>
            </a:extLst>
          </p:cNvPr>
          <p:cNvSpPr>
            <a:spLocks noGrp="1"/>
          </p:cNvSpPr>
          <p:nvPr>
            <p:ph type="title"/>
          </p:nvPr>
        </p:nvSpPr>
        <p:spPr/>
        <p:txBody>
          <a:bodyPr/>
          <a:lstStyle/>
          <a:p>
            <a:r>
              <a:rPr lang="en-US" dirty="0"/>
              <a:t>Transporting</a:t>
            </a:r>
          </a:p>
        </p:txBody>
      </p:sp>
      <p:sp>
        <p:nvSpPr>
          <p:cNvPr id="3" name="Content Placeholder 2">
            <a:extLst>
              <a:ext uri="{FF2B5EF4-FFF2-40B4-BE49-F238E27FC236}">
                <a16:creationId xmlns:a16="http://schemas.microsoft.com/office/drawing/2014/main" id="{8DFABEBA-C6AC-4046-A900-4628363E8244}"/>
              </a:ext>
            </a:extLst>
          </p:cNvPr>
          <p:cNvSpPr>
            <a:spLocks noGrp="1"/>
          </p:cNvSpPr>
          <p:nvPr>
            <p:ph idx="1"/>
          </p:nvPr>
        </p:nvSpPr>
        <p:spPr/>
        <p:txBody>
          <a:bodyPr/>
          <a:lstStyle/>
          <a:p>
            <a:pPr marL="342900" indent="-342900">
              <a:buFont typeface="Arial" panose="020B0604020202020204" pitchFamily="34" charset="0"/>
              <a:buChar char="•"/>
            </a:pPr>
            <a:r>
              <a:rPr lang="en-US" dirty="0"/>
              <a:t>Small delicate fruits are often damaged by field transport (strawberries, brambles).</a:t>
            </a:r>
          </a:p>
          <a:p>
            <a:pPr marL="342900" indent="-342900">
              <a:buFont typeface="Arial" panose="020B0604020202020204" pitchFamily="34" charset="0"/>
              <a:buChar char="•"/>
            </a:pPr>
            <a:r>
              <a:rPr lang="en-US" dirty="0"/>
              <a:t>Smaller loads taken to storage often is better</a:t>
            </a:r>
          </a:p>
          <a:p>
            <a:pPr marL="800100" lvl="1" indent="-342900">
              <a:buFont typeface="Arial" panose="020B0604020202020204" pitchFamily="34" charset="0"/>
              <a:buChar char="•"/>
            </a:pPr>
            <a:r>
              <a:rPr lang="en-US" dirty="0"/>
              <a:t>Get produce out of field environment (heat) faster.</a:t>
            </a:r>
          </a:p>
          <a:p>
            <a:pPr marL="342900" indent="-342900">
              <a:buFont typeface="Arial" panose="020B0604020202020204" pitchFamily="34" charset="0"/>
              <a:buChar char="•"/>
            </a:pPr>
            <a:r>
              <a:rPr lang="en-US" dirty="0"/>
              <a:t>Loads stored outside should be put in shade.</a:t>
            </a:r>
          </a:p>
          <a:p>
            <a:pPr marL="800100" lvl="1" indent="-342900">
              <a:buFont typeface="Arial" panose="020B0604020202020204" pitchFamily="34" charset="0"/>
              <a:buChar char="•"/>
            </a:pPr>
            <a:r>
              <a:rPr lang="en-US" dirty="0"/>
              <a:t>Shed</a:t>
            </a:r>
          </a:p>
          <a:p>
            <a:pPr marL="800100" lvl="1" indent="-342900">
              <a:buFont typeface="Arial" panose="020B0604020202020204" pitchFamily="34" charset="0"/>
              <a:buChar char="•"/>
            </a:pPr>
            <a:r>
              <a:rPr lang="en-US" dirty="0"/>
              <a:t>Under tree (watch out for birds)</a:t>
            </a:r>
          </a:p>
          <a:p>
            <a:pPr marL="342900" indent="-342900">
              <a:buFont typeface="Arial" panose="020B0604020202020204" pitchFamily="34" charset="0"/>
              <a:buChar char="•"/>
            </a:pPr>
            <a:r>
              <a:rPr lang="en-US" dirty="0"/>
              <a:t>Poorly suspended trucks/trailers can damage by bouncing.</a:t>
            </a:r>
          </a:p>
          <a:p>
            <a:pPr marL="342900" indent="-342900">
              <a:buFont typeface="Arial" panose="020B0604020202020204" pitchFamily="34" charset="0"/>
              <a:buChar char="•"/>
            </a:pPr>
            <a:r>
              <a:rPr lang="en-US" dirty="0"/>
              <a:t>Refrigerated trucks should be cooled ahead of time.</a:t>
            </a:r>
          </a:p>
        </p:txBody>
      </p:sp>
    </p:spTree>
    <p:extLst>
      <p:ext uri="{BB962C8B-B14F-4D97-AF65-F5344CB8AC3E}">
        <p14:creationId xmlns:p14="http://schemas.microsoft.com/office/powerpoint/2010/main" val="2407152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6D737-DA56-4501-AA9E-641EF7B6A7FC}"/>
              </a:ext>
            </a:extLst>
          </p:cNvPr>
          <p:cNvSpPr>
            <a:spLocks noGrp="1"/>
          </p:cNvSpPr>
          <p:nvPr>
            <p:ph type="title"/>
          </p:nvPr>
        </p:nvSpPr>
        <p:spPr/>
        <p:txBody>
          <a:bodyPr/>
          <a:lstStyle/>
          <a:p>
            <a:r>
              <a:rPr lang="en-US" dirty="0"/>
              <a:t>Heat</a:t>
            </a:r>
          </a:p>
        </p:txBody>
      </p:sp>
      <p:sp>
        <p:nvSpPr>
          <p:cNvPr id="3" name="Content Placeholder 2">
            <a:extLst>
              <a:ext uri="{FF2B5EF4-FFF2-40B4-BE49-F238E27FC236}">
                <a16:creationId xmlns:a16="http://schemas.microsoft.com/office/drawing/2014/main" id="{0947DB8D-5716-4A21-A116-CA9A98DB9EBF}"/>
              </a:ext>
            </a:extLst>
          </p:cNvPr>
          <p:cNvSpPr>
            <a:spLocks noGrp="1"/>
          </p:cNvSpPr>
          <p:nvPr>
            <p:ph idx="1"/>
          </p:nvPr>
        </p:nvSpPr>
        <p:spPr/>
        <p:txBody>
          <a:bodyPr/>
          <a:lstStyle/>
          <a:p>
            <a:pPr marL="342900" indent="-342900">
              <a:buFont typeface="Arial" panose="020B0604020202020204" pitchFamily="34" charset="0"/>
              <a:buChar char="•"/>
            </a:pPr>
            <a:r>
              <a:rPr lang="en-US" dirty="0"/>
              <a:t>Temperature is important!</a:t>
            </a:r>
          </a:p>
          <a:p>
            <a:pPr marL="800100" lvl="1" indent="-342900">
              <a:buFont typeface="Arial" panose="020B0604020202020204" pitchFamily="34" charset="0"/>
              <a:buChar char="•"/>
            </a:pPr>
            <a:r>
              <a:rPr lang="en-US" dirty="0"/>
              <a:t>Produce is at the approximate temp. of the air in the field</a:t>
            </a:r>
          </a:p>
          <a:p>
            <a:pPr marL="342900" indent="-342900">
              <a:buFont typeface="Arial" panose="020B0604020202020204" pitchFamily="34" charset="0"/>
              <a:buChar char="•"/>
            </a:pPr>
            <a:r>
              <a:rPr lang="en-US" dirty="0"/>
              <a:t>Respiration produces heat (heat of respiration)</a:t>
            </a:r>
          </a:p>
          <a:p>
            <a:pPr marL="800100" lvl="1" indent="-342900">
              <a:buFont typeface="Arial" panose="020B0604020202020204" pitchFamily="34" charset="0"/>
              <a:buChar char="•"/>
            </a:pPr>
            <a:r>
              <a:rPr lang="en-US" dirty="0"/>
              <a:t>Faster respiration = more heat</a:t>
            </a:r>
          </a:p>
          <a:p>
            <a:pPr marL="800100" lvl="1" indent="-342900">
              <a:buFont typeface="Arial" panose="020B0604020202020204" pitchFamily="34" charset="0"/>
              <a:buChar char="•"/>
            </a:pPr>
            <a:r>
              <a:rPr lang="en-US" dirty="0"/>
              <a:t>Minimized with cooling, heat must be continually removed during storage (cold chain).</a:t>
            </a:r>
          </a:p>
          <a:p>
            <a:pPr marL="342900" indent="-342900">
              <a:buFont typeface="Arial" panose="020B0604020202020204" pitchFamily="34" charset="0"/>
              <a:buChar char="•"/>
            </a:pPr>
            <a:r>
              <a:rPr lang="en-US" dirty="0"/>
              <a:t>Field heat must be removed by pre-cooling.</a:t>
            </a:r>
          </a:p>
          <a:p>
            <a:pPr marL="342900" indent="-342900">
              <a:buFont typeface="Arial" panose="020B0604020202020204" pitchFamily="34" charset="0"/>
              <a:buChar char="•"/>
            </a:pPr>
            <a:endParaRPr lang="en-US" dirty="0"/>
          </a:p>
        </p:txBody>
      </p:sp>
      <p:pic>
        <p:nvPicPr>
          <p:cNvPr id="9218" name="Picture 2" descr="Image result for wilted broccoli">
            <a:extLst>
              <a:ext uri="{FF2B5EF4-FFF2-40B4-BE49-F238E27FC236}">
                <a16:creationId xmlns:a16="http://schemas.microsoft.com/office/drawing/2014/main" id="{C42D7B8A-3B18-4490-9B2C-1F4CF6A882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1" y="4510452"/>
            <a:ext cx="2895600" cy="217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06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E565B-E3A7-4EAE-A366-54675BCF3588}"/>
              </a:ext>
            </a:extLst>
          </p:cNvPr>
          <p:cNvSpPr>
            <a:spLocks noGrp="1"/>
          </p:cNvSpPr>
          <p:nvPr>
            <p:ph type="title"/>
          </p:nvPr>
        </p:nvSpPr>
        <p:spPr/>
        <p:txBody>
          <a:bodyPr/>
          <a:lstStyle/>
          <a:p>
            <a:r>
              <a:rPr lang="en-US" dirty="0"/>
              <a:t>Methods of Pre-Cooling</a:t>
            </a:r>
          </a:p>
        </p:txBody>
      </p:sp>
      <p:sp>
        <p:nvSpPr>
          <p:cNvPr id="3" name="Content Placeholder 2">
            <a:extLst>
              <a:ext uri="{FF2B5EF4-FFF2-40B4-BE49-F238E27FC236}">
                <a16:creationId xmlns:a16="http://schemas.microsoft.com/office/drawing/2014/main" id="{CD6FD49A-50B7-4661-8818-87A3731F3096}"/>
              </a:ext>
            </a:extLst>
          </p:cNvPr>
          <p:cNvSpPr>
            <a:spLocks noGrp="1"/>
          </p:cNvSpPr>
          <p:nvPr>
            <p:ph idx="1"/>
          </p:nvPr>
        </p:nvSpPr>
        <p:spPr/>
        <p:txBody>
          <a:bodyPr/>
          <a:lstStyle/>
          <a:p>
            <a:pPr marL="342900" indent="-342900">
              <a:buFont typeface="Arial" panose="020B0604020202020204" pitchFamily="34" charset="0"/>
              <a:buChar char="•"/>
            </a:pPr>
            <a:r>
              <a:rPr lang="en-US" dirty="0"/>
              <a:t>Air cooling (room cooling)</a:t>
            </a:r>
          </a:p>
          <a:p>
            <a:pPr marL="342900" indent="-342900">
              <a:buFont typeface="Arial" panose="020B0604020202020204" pitchFamily="34" charset="0"/>
              <a:buChar char="•"/>
            </a:pPr>
            <a:r>
              <a:rPr lang="en-US" dirty="0"/>
              <a:t>Hydro-cooling</a:t>
            </a:r>
          </a:p>
          <a:p>
            <a:pPr marL="342900" indent="-342900">
              <a:buFont typeface="Arial" panose="020B0604020202020204" pitchFamily="34" charset="0"/>
              <a:buChar char="•"/>
            </a:pPr>
            <a:r>
              <a:rPr lang="en-US" dirty="0"/>
              <a:t>Vacuum cooling</a:t>
            </a:r>
          </a:p>
          <a:p>
            <a:pPr marL="342900" indent="-342900">
              <a:buFont typeface="Arial" panose="020B0604020202020204" pitchFamily="34" charset="0"/>
              <a:buChar char="•"/>
            </a:pPr>
            <a:r>
              <a:rPr lang="en-US" dirty="0"/>
              <a:t>Ice cooling</a:t>
            </a:r>
          </a:p>
          <a:p>
            <a:pPr marL="342900" indent="-342900">
              <a:buFont typeface="Arial" panose="020B0604020202020204" pitchFamily="34" charset="0"/>
              <a:buChar char="•"/>
            </a:pPr>
            <a:r>
              <a:rPr lang="en-US" dirty="0"/>
              <a:t>Forced-air cooling</a:t>
            </a:r>
          </a:p>
          <a:p>
            <a:pPr marL="342900" indent="-342900">
              <a:buFont typeface="Arial" panose="020B0604020202020204" pitchFamily="34" charset="0"/>
              <a:buChar char="•"/>
            </a:pPr>
            <a:endParaRPr lang="en-US" dirty="0"/>
          </a:p>
          <a:p>
            <a:r>
              <a:rPr lang="en-US" dirty="0"/>
              <a:t>Never break the cold chain once cooled!!!</a:t>
            </a:r>
          </a:p>
        </p:txBody>
      </p:sp>
    </p:spTree>
    <p:extLst>
      <p:ext uri="{BB962C8B-B14F-4D97-AF65-F5344CB8AC3E}">
        <p14:creationId xmlns:p14="http://schemas.microsoft.com/office/powerpoint/2010/main" val="386907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B193-1C44-4C58-98FB-7FDAD29AA7EF}"/>
              </a:ext>
            </a:extLst>
          </p:cNvPr>
          <p:cNvSpPr>
            <a:spLocks noGrp="1"/>
          </p:cNvSpPr>
          <p:nvPr>
            <p:ph type="title"/>
          </p:nvPr>
        </p:nvSpPr>
        <p:spPr/>
        <p:txBody>
          <a:bodyPr/>
          <a:lstStyle/>
          <a:p>
            <a:r>
              <a:rPr lang="en-US" dirty="0"/>
              <a:t>Air Cooling (Room Cooling)</a:t>
            </a:r>
          </a:p>
        </p:txBody>
      </p:sp>
      <p:sp>
        <p:nvSpPr>
          <p:cNvPr id="3" name="Content Placeholder 2">
            <a:extLst>
              <a:ext uri="{FF2B5EF4-FFF2-40B4-BE49-F238E27FC236}">
                <a16:creationId xmlns:a16="http://schemas.microsoft.com/office/drawing/2014/main" id="{AA53358C-2D4A-4363-87F9-2E09634F2268}"/>
              </a:ext>
            </a:extLst>
          </p:cNvPr>
          <p:cNvSpPr>
            <a:spLocks noGrp="1"/>
          </p:cNvSpPr>
          <p:nvPr>
            <p:ph idx="1"/>
          </p:nvPr>
        </p:nvSpPr>
        <p:spPr/>
        <p:txBody>
          <a:bodyPr/>
          <a:lstStyle/>
          <a:p>
            <a:pPr marL="342900" indent="-342900">
              <a:buFont typeface="Arial" panose="020B0604020202020204" pitchFamily="34" charset="0"/>
              <a:buChar char="•"/>
            </a:pPr>
            <a:r>
              <a:rPr lang="en-US" dirty="0"/>
              <a:t>Simply placing produce in a cold room for a period of time.</a:t>
            </a:r>
          </a:p>
          <a:p>
            <a:pPr marL="342900" indent="-342900">
              <a:buFont typeface="Arial" panose="020B0604020202020204" pitchFamily="34" charset="0"/>
              <a:buChar char="•"/>
            </a:pPr>
            <a:r>
              <a:rPr lang="en-US" dirty="0"/>
              <a:t>Cools very slowly</a:t>
            </a:r>
          </a:p>
          <a:p>
            <a:pPr marL="342900" indent="-342900">
              <a:buFont typeface="Arial" panose="020B0604020202020204" pitchFamily="34" charset="0"/>
              <a:buChar char="•"/>
            </a:pPr>
            <a:r>
              <a:rPr lang="en-US" dirty="0"/>
              <a:t>produce that doesn’t decay rapidly - apples, cabbage, pears, peaches</a:t>
            </a:r>
          </a:p>
          <a:p>
            <a:pPr marL="342900" indent="-342900">
              <a:buFont typeface="Arial" panose="020B0604020202020204" pitchFamily="34" charset="0"/>
              <a:buChar char="•"/>
            </a:pPr>
            <a:r>
              <a:rPr lang="en-US" dirty="0"/>
              <a:t>Air is the least efficient means of cooling</a:t>
            </a:r>
          </a:p>
        </p:txBody>
      </p:sp>
    </p:spTree>
    <p:extLst>
      <p:ext uri="{BB962C8B-B14F-4D97-AF65-F5344CB8AC3E}">
        <p14:creationId xmlns:p14="http://schemas.microsoft.com/office/powerpoint/2010/main" val="198142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cold storage produce">
            <a:extLst>
              <a:ext uri="{FF2B5EF4-FFF2-40B4-BE49-F238E27FC236}">
                <a16:creationId xmlns:a16="http://schemas.microsoft.com/office/drawing/2014/main" id="{F018CEF2-E8C0-4629-991C-FCE66FA00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914400"/>
            <a:ext cx="488828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cold storage produce">
            <a:extLst>
              <a:ext uri="{FF2B5EF4-FFF2-40B4-BE49-F238E27FC236}">
                <a16:creationId xmlns:a16="http://schemas.microsoft.com/office/drawing/2014/main" id="{8E706A9F-CD42-4E0D-9887-FC82BCFDD8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200400"/>
            <a:ext cx="4581525"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260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70611F83-EC6F-1A4A-A09F-A96BD60C9844}" vid="{D2D47D5B-33B3-CF48-AB89-2EA9B940B6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Extension-lines</Template>
  <TotalTime>3271</TotalTime>
  <Words>2171</Words>
  <Application>Microsoft Office PowerPoint</Application>
  <PresentationFormat>On-screen Show (4:3)</PresentationFormat>
  <Paragraphs>192</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Verdana</vt:lpstr>
      <vt:lpstr>Default Design</vt:lpstr>
      <vt:lpstr>Postharvest Handling of Fresh Produce</vt:lpstr>
      <vt:lpstr>Postharvest Handling</vt:lpstr>
      <vt:lpstr>Harvesting</vt:lpstr>
      <vt:lpstr>PowerPoint Presentation</vt:lpstr>
      <vt:lpstr>Transporting</vt:lpstr>
      <vt:lpstr>Heat</vt:lpstr>
      <vt:lpstr>Methods of Pre-Cooling</vt:lpstr>
      <vt:lpstr>Air Cooling (Room Cooling)</vt:lpstr>
      <vt:lpstr>PowerPoint Presentation</vt:lpstr>
      <vt:lpstr>Forced Air Cooling</vt:lpstr>
      <vt:lpstr>PowerPoint Presentation</vt:lpstr>
      <vt:lpstr>Hydro-Cooling</vt:lpstr>
      <vt:lpstr>PowerPoint Presentation</vt:lpstr>
      <vt:lpstr>Vacuum Cooling</vt:lpstr>
      <vt:lpstr>Ice Cooling</vt:lpstr>
      <vt:lpstr>Comparison of Common Cooling Methods</vt:lpstr>
      <vt:lpstr>PowerPoint Presentation</vt:lpstr>
      <vt:lpstr>Washing</vt:lpstr>
      <vt:lpstr>Washing</vt:lpstr>
      <vt:lpstr>PowerPoint Presentation</vt:lpstr>
      <vt:lpstr>Chlorination of Wash and Cooling Water</vt:lpstr>
      <vt:lpstr>Ethylene</vt:lpstr>
      <vt:lpstr>PowerPoint Presentation</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Cutting Edge Information To Commercial Vegetable And Small Fruit Producers</dc:title>
  <dc:creator>Justin Ballew</dc:creator>
  <cp:lastModifiedBy>Justin Ballew</cp:lastModifiedBy>
  <cp:revision>54</cp:revision>
  <dcterms:created xsi:type="dcterms:W3CDTF">2018-01-26T15:21:28Z</dcterms:created>
  <dcterms:modified xsi:type="dcterms:W3CDTF">2019-02-01T19:07:36Z</dcterms:modified>
</cp:coreProperties>
</file>