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72" r:id="rId4"/>
    <p:sldId id="257" r:id="rId5"/>
    <p:sldId id="261" r:id="rId6"/>
    <p:sldId id="260" r:id="rId7"/>
    <p:sldId id="262" r:id="rId8"/>
    <p:sldId id="263" r:id="rId9"/>
    <p:sldId id="264" r:id="rId10"/>
    <p:sldId id="271" r:id="rId11"/>
    <p:sldId id="273" r:id="rId12"/>
    <p:sldId id="27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oone Snipes" initials="ZBS" lastIdx="1" clrIdx="0">
    <p:extLst>
      <p:ext uri="{19B8F6BF-5375-455C-9EA6-DF929625EA0E}">
        <p15:presenceInfo xmlns:p15="http://schemas.microsoft.com/office/powerpoint/2012/main" userId="S::ZBSNIPE@clemson.edu::5de7ee00-d250-4bb1-8dbf-a02250641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02F"/>
    <a:srgbClr val="522D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353" autoAdjust="0"/>
  </p:normalViewPr>
  <p:slideViewPr>
    <p:cSldViewPr>
      <p:cViewPr varScale="1">
        <p:scale>
          <a:sx n="59" d="100"/>
          <a:sy n="59" d="100"/>
        </p:scale>
        <p:origin x="4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08"/>
    </p:cViewPr>
  </p:sorterViewPr>
  <p:notesViewPr>
    <p:cSldViewPr>
      <p:cViewPr varScale="1">
        <p:scale>
          <a:sx n="165" d="100"/>
          <a:sy n="165" d="100"/>
        </p:scale>
        <p:origin x="48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3B01F-E8E2-3F4F-B057-BAC35DD1C077}" type="datetimeFigureOut">
              <a:rPr lang="en-US" smtClean="0"/>
              <a:t>2/18/2020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E72BA-6CA4-CA4E-9543-BACD855E47C0}" type="slidenum">
              <a:rPr lang="en-US" smtClean="0"/>
              <a:t>‹#›</a:t>
            </a:fld>
            <a:endParaRPr lang="en-US"/>
          </a:p>
        </p:txBody>
      </p:sp>
    </p:spTree>
    <p:extLst>
      <p:ext uri="{BB962C8B-B14F-4D97-AF65-F5344CB8AC3E}">
        <p14:creationId xmlns:p14="http://schemas.microsoft.com/office/powerpoint/2010/main" val="172587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863B7EB-2BD9-48E9-940D-EFDE81AB9CDA}" type="datetimeFigureOut">
              <a:rPr lang="en-US"/>
              <a:pPr>
                <a:defRPr/>
              </a:pPr>
              <a:t>2/18/2020</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challenges to producing strawberries is disease management.  The varieties we plant are susceptible hosts to diseases and we have weather conditions that are favorable for disease development throughout our growing season.  Without proactively managing diseases, yields will be lower and labor costs will be higher.  This presentation aims to inform growers of when to expect diseases, how to correctly identify them, how to mitigate their impact, and give growers some tools to use to increase yields and sustainability.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1</a:t>
            </a:fld>
            <a:endParaRPr lang="en-US"/>
          </a:p>
        </p:txBody>
      </p:sp>
    </p:spTree>
    <p:extLst>
      <p:ext uri="{BB962C8B-B14F-4D97-AF65-F5344CB8AC3E}">
        <p14:creationId xmlns:p14="http://schemas.microsoft.com/office/powerpoint/2010/main" val="87549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frustrations I have as an agent is when folks call me and ask which fungicides to use after they spot a disease.  It comes as no surprise which diseases we WILL have.  I can promise you that you will have Botrytis and Anthracnose every season so prepare by purchasing fungicides for those diseases now…ahead of the season.  You should have in your arsenal one protectant fungicide that will serve as the backbone of your spray program.  </a:t>
            </a:r>
            <a:r>
              <a:rPr lang="en-US" dirty="0" err="1"/>
              <a:t>Captan</a:t>
            </a:r>
            <a:r>
              <a:rPr lang="en-US" dirty="0"/>
              <a:t> or </a:t>
            </a:r>
            <a:r>
              <a:rPr lang="en-US" dirty="0" err="1"/>
              <a:t>realated</a:t>
            </a:r>
            <a:r>
              <a:rPr lang="en-US" dirty="0"/>
              <a:t> product comes to mind.  The other products you should have are the curative and systemic products that serve to “clean up” the disease once you spot it in your field.  Do yourself a favor and invest in those products before the season starts.  I promise you will use them. It will save you time and worry if you do it now.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10</a:t>
            </a:fld>
            <a:endParaRPr lang="en-US"/>
          </a:p>
        </p:txBody>
      </p:sp>
    </p:spTree>
    <p:extLst>
      <p:ext uri="{BB962C8B-B14F-4D97-AF65-F5344CB8AC3E}">
        <p14:creationId xmlns:p14="http://schemas.microsoft.com/office/powerpoint/2010/main" val="56029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disease management tools is to sanitize.  You saw how important this was in the videos but I cannot stress enough how important it is.  The best and usually the cleanest, disease free fields I see are those who are on top of keeping dead plant and fruit material out of the field.  Look at this picture. By removing this berry you are removing hundreds of thousands if not millions of spores from your field.  Each one of those spores could cause an infection.  Yes it costs money to do this but I promise the investment is worth the reward.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11</a:t>
            </a:fld>
            <a:endParaRPr lang="en-US"/>
          </a:p>
        </p:txBody>
      </p:sp>
    </p:spTree>
    <p:extLst>
      <p:ext uri="{BB962C8B-B14F-4D97-AF65-F5344CB8AC3E}">
        <p14:creationId xmlns:p14="http://schemas.microsoft.com/office/powerpoint/2010/main" val="253190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your chemicals in the pesticide shed and have spent the early season scouting and sanitizing, now you should be thinking about using fungicides.  Do not get behind on spraying them.  Once you start spraying, do not stop spraying.  If it is rainy, moist, humid you will spray more often than if you are in a drier period.  Typically you should be spraying every 7-10 days but that can be spread out to 14 days or longer during dry periods.  One last point on spraying, get your fungicides out before a rain event.  Pesticides work much better at prevention rather than stopping the disease.</a:t>
            </a:r>
          </a:p>
          <a:p>
            <a:endParaRPr lang="en-US" dirty="0"/>
          </a:p>
          <a:p>
            <a:r>
              <a:rPr lang="en-US" dirty="0"/>
              <a:t>If you follow the guidelines presented tonight then you will have significantly less disease in your strawberry crop this season.  You will make more money and sleep better at night.  Do not hesitate to call me if you have any questions.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12</a:t>
            </a:fld>
            <a:endParaRPr lang="en-US"/>
          </a:p>
        </p:txBody>
      </p:sp>
    </p:spTree>
    <p:extLst>
      <p:ext uri="{BB962C8B-B14F-4D97-AF65-F5344CB8AC3E}">
        <p14:creationId xmlns:p14="http://schemas.microsoft.com/office/powerpoint/2010/main" val="341771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extension agent, I think about diseases on all crops in when they occur.  When it comes to strawberries there are 2 main seasons for disease development and each is managed differently.  I have ranked each management season based on my experience on which diseases are more common. The first development period for diseases is from planting to flowering.  This season occurs between October and early March.  Most of the disease management during this period comes before planting and goes on for about a month.  There are preventative measures that we can take to manage these diseases to ensure we have a healthy plant going into the next management season which is flowering to harvest.  There are 4 diseases that we are concerned with during this period.  I have highlighted the first two, gray mold and anthracnose, because they are seen on the fruit and cause substantial yield losses.  I will go more into identification and management in the next few slides.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2</a:t>
            </a:fld>
            <a:endParaRPr lang="en-US"/>
          </a:p>
        </p:txBody>
      </p:sp>
    </p:spTree>
    <p:extLst>
      <p:ext uri="{BB962C8B-B14F-4D97-AF65-F5344CB8AC3E}">
        <p14:creationId xmlns:p14="http://schemas.microsoft.com/office/powerpoint/2010/main" val="53117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management season is from planting to flowering.  The big 2 diseases that I see are crown rot which can be caused by Botrytis or Anthracnose and </a:t>
            </a:r>
            <a:r>
              <a:rPr lang="en-US" dirty="0" err="1"/>
              <a:t>Phytophtora</a:t>
            </a:r>
            <a:r>
              <a:rPr lang="en-US" dirty="0"/>
              <a:t> crown rot.  When you receive your trays from your transplant supplier, you should check each tray and a few plants from each tray to ensure they are healthy.  If you suspect you have unhealthy plants, then pull out your knife and slice the plant through the crown and look for discoloration.  If the crowns of your plants are white and clean then you should be fine, but if they are discolored (red or brown) then you may want to treat your plants BEFORE you plant.  It is more economical to treat your plants in the tray before you put them in the field.  If fungal crown rot is a problem then simply dip plants in a fungicide bath or spray them in the tray with a backpack sprayer.  </a:t>
            </a:r>
          </a:p>
          <a:p>
            <a:endParaRPr lang="en-US" dirty="0"/>
          </a:p>
          <a:p>
            <a:r>
              <a:rPr lang="en-US" dirty="0"/>
              <a:t>Once strawberries are planted, they need to be checked regularly for survivability.  Often times strawberries are watered in which creates a wet environment that pathogens such as </a:t>
            </a:r>
            <a:r>
              <a:rPr lang="en-US" dirty="0" err="1"/>
              <a:t>Phytopthora</a:t>
            </a:r>
            <a:r>
              <a:rPr lang="en-US" dirty="0"/>
              <a:t> love.  If you see wilted plants particularly in wet, heavy spots in the field then you should pull a sample and check for </a:t>
            </a:r>
            <a:r>
              <a:rPr lang="en-US" dirty="0" err="1"/>
              <a:t>Phytopthora</a:t>
            </a:r>
            <a:r>
              <a:rPr lang="en-US" dirty="0"/>
              <a:t>.   If you confirm that </a:t>
            </a:r>
            <a:r>
              <a:rPr lang="en-US" dirty="0" err="1"/>
              <a:t>Phytopthora</a:t>
            </a:r>
            <a:r>
              <a:rPr lang="en-US" dirty="0"/>
              <a:t> is the culprit, then a spray or injection in the irrigation water of mefenoxam or </a:t>
            </a:r>
            <a:r>
              <a:rPr lang="en-US" dirty="0" err="1"/>
              <a:t>metaxyl</a:t>
            </a:r>
            <a:r>
              <a:rPr lang="en-US" dirty="0"/>
              <a:t> should be used.  </a:t>
            </a:r>
          </a:p>
          <a:p>
            <a:endParaRPr lang="en-US" dirty="0"/>
          </a:p>
          <a:p>
            <a:r>
              <a:rPr lang="en-US" dirty="0"/>
              <a:t>In many cases, these diseases can be less severe if fields are rotated away from strawberries each year.  </a:t>
            </a:r>
          </a:p>
          <a:p>
            <a:br>
              <a:rPr lang="en-US" dirty="0"/>
            </a:br>
            <a:r>
              <a:rPr lang="en-US" dirty="0"/>
              <a:t>If you are unsure which pathogen or disease you have, please consult with your local Extension agent to get proper identification.  The reason this is important is because fungicides that work on fungal pathogens like Botrytis and Anthracnose will not work on pathogens such as </a:t>
            </a:r>
            <a:r>
              <a:rPr lang="en-US" dirty="0" err="1"/>
              <a:t>Phytopthora</a:t>
            </a:r>
            <a:r>
              <a:rPr lang="en-US" dirty="0"/>
              <a:t> as it is an oomycete and not a fungi.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3</a:t>
            </a:fld>
            <a:endParaRPr lang="en-US"/>
          </a:p>
        </p:txBody>
      </p:sp>
    </p:spTree>
    <p:extLst>
      <p:ext uri="{BB962C8B-B14F-4D97-AF65-F5344CB8AC3E}">
        <p14:creationId xmlns:p14="http://schemas.microsoft.com/office/powerpoint/2010/main" val="113392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a healthy, strong stand of strawberries due to our proactive management of crown rot organisms during the establishment phase.  Now we get into the most important time for managing strawberry diseases, particularity the diseases that cause fruit rot.  I want to reiterate the 4 diseases we should be concerned with. 1. Botrytis or gray mold. 2. Anthracnose fruit rot 3. Angular leaf spot and 4. powdery mildew. The first two </a:t>
            </a:r>
            <a:r>
              <a:rPr lang="en-US" dirty="0" err="1"/>
              <a:t>dieases</a:t>
            </a:r>
            <a:r>
              <a:rPr lang="en-US" dirty="0"/>
              <a:t> cause rot of the fruit.  </a:t>
            </a:r>
            <a:r>
              <a:rPr lang="en-US" dirty="0" err="1"/>
              <a:t>Diseses</a:t>
            </a:r>
            <a:r>
              <a:rPr lang="en-US" dirty="0"/>
              <a:t> number 3 and 4 cause disease on the leaf which reduces vigor of the plant and will result in overall yield loss.  Angular leaf spot is a bacterial disease that is seen during rainy or extremely humid times of the year.  Scout your fields early in the morning and turn over the individual leaves.  You will see a yellow, wet sticky </a:t>
            </a:r>
            <a:r>
              <a:rPr lang="en-US" dirty="0" err="1"/>
              <a:t>substace</a:t>
            </a:r>
            <a:r>
              <a:rPr lang="en-US" dirty="0"/>
              <a:t> on the underside of the leaves.  As the disease progresses you will see the angular lesions.  This disease can impact yield but I have not seen it become too big of an issue during my time as an agent.  We have several products that easily take care of it.  Powdery mildew is a disease that is seen in dry weather.  Leaves will become curled, off color (reddish) and have a white powder on them.  Fungicides can easily take care of this disease.  </a:t>
            </a:r>
          </a:p>
          <a:p>
            <a:endParaRPr lang="en-US" dirty="0"/>
          </a:p>
          <a:p>
            <a:r>
              <a:rPr lang="en-US" dirty="0"/>
              <a:t>Now lets re-visit the first two diseases.  Most infections by these pathogens happen during flower development.  SO if you are seeing lots of fruit rot the infection likely happened weeks ago…around 35 days ago.  Think back and ask yourself did you miss a spray?  Once we begin managing for these two diseases we have to stay on top of them by scouting, cleaning plant tissue and rotten berries, and staying on a strict spray program.  The next slide will give us more insight to the two diseases.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4</a:t>
            </a:fld>
            <a:endParaRPr lang="en-US"/>
          </a:p>
        </p:txBody>
      </p:sp>
    </p:spTree>
    <p:extLst>
      <p:ext uri="{BB962C8B-B14F-4D97-AF65-F5344CB8AC3E}">
        <p14:creationId xmlns:p14="http://schemas.microsoft.com/office/powerpoint/2010/main" val="6875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Guido Schnabel and Madeline Dowling with Clemson University Plant Pathology did an incredible job making some videos that show how Botrytis and Anthracnose Fruit Rot develop.  After watching the videos you will be able to:</a:t>
            </a:r>
          </a:p>
          <a:p>
            <a:endParaRPr lang="en-US" dirty="0"/>
          </a:p>
          <a:p>
            <a:r>
              <a:rPr lang="en-US" dirty="0"/>
              <a:t>identify the disease</a:t>
            </a:r>
          </a:p>
          <a:p>
            <a:r>
              <a:rPr lang="en-US" dirty="0"/>
              <a:t>Recognize weather conditions conductive for disease development</a:t>
            </a:r>
          </a:p>
          <a:p>
            <a:r>
              <a:rPr lang="en-US" dirty="0"/>
              <a:t>Understand the pathogen and hosts life cycle</a:t>
            </a:r>
          </a:p>
          <a:p>
            <a:r>
              <a:rPr lang="en-US" dirty="0"/>
              <a:t>Be able to make cultural, biological, mechanical, and chemical management decisions to mitigate the disease</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5</a:t>
            </a:fld>
            <a:endParaRPr lang="en-US"/>
          </a:p>
        </p:txBody>
      </p:sp>
    </p:spTree>
    <p:extLst>
      <p:ext uri="{BB962C8B-B14F-4D97-AF65-F5344CB8AC3E}">
        <p14:creationId xmlns:p14="http://schemas.microsoft.com/office/powerpoint/2010/main" val="14055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everyone knows the diseases we are battling, I want to direct you to a resource that should be of interest to you. Smallfruits.org is collection of resources put together by scientists from the Southeast.  When you visit the website you will see a production guide for strawberry.  In the guide it highlights what fungicides to use and when to use them. It also references post harvest intervals and rates for each pesticide.  Please visit this site before the season.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6</a:t>
            </a:fld>
            <a:endParaRPr lang="en-US"/>
          </a:p>
        </p:txBody>
      </p:sp>
    </p:spTree>
    <p:extLst>
      <p:ext uri="{BB962C8B-B14F-4D97-AF65-F5344CB8AC3E}">
        <p14:creationId xmlns:p14="http://schemas.microsoft.com/office/powerpoint/2010/main" val="328328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smart phone you need to download the MYIPM app.  This app is a synthesis of the smallfruits.org website.  The app is a large file so you will need to download when you have </a:t>
            </a:r>
            <a:r>
              <a:rPr lang="en-US" dirty="0" err="1"/>
              <a:t>WiFi</a:t>
            </a:r>
            <a:r>
              <a:rPr lang="en-US" dirty="0"/>
              <a:t> Service.  This app has both insect and disease pests of strawberry.  You can browse through the pictures of, lets say, diseases and find a gallery of photos for each disease.  Once you decide that is the disease you have you can check out chemical options.  There will be a chart that clues you into the mode of action, the efficacy, the active ingredient, the trade name, the rate per acre, and the post harvest and re-entry intervals.  There is even a section in the App for Organic management. This is what I call an Extension Agent in your pocket.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7</a:t>
            </a:fld>
            <a:endParaRPr lang="en-US"/>
          </a:p>
        </p:txBody>
      </p:sp>
    </p:spTree>
    <p:extLst>
      <p:ext uri="{BB962C8B-B14F-4D97-AF65-F5344CB8AC3E}">
        <p14:creationId xmlns:p14="http://schemas.microsoft.com/office/powerpoint/2010/main" val="230070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touch on a few more tools that we have.  I have been working with this project for about 5 years now and I am actively trying to recruit more growers.  This is a weather station that takes temperature, rainfall, humidity, and leaf wetness measurements.  The information is gathered and sent to a cloud based system that computes when a disease event will take place based off weather measurements.  The alert is then connected to your phone via an app and will send a text or email when the event may take place.  You can check on the app at any time to see if you are “green” no disease development, yellow “warning that disease can develop” or red “disease is immanent”   We have one of these stations on a local farm and it has saved them multiple sprays per year because they are using data to justify pesticide sprays.  This station paid for itself within 2 years by decreased pesticide applications.  The customers like the idea that the farm is being more aware of pesticides and their health and environmental health.  It’s a win-win for everyone.  This station costs around $3000 with a monthly $100 subscription fee.  I would be willing to split the cost if I had any interested growers.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8</a:t>
            </a:fld>
            <a:endParaRPr lang="en-US"/>
          </a:p>
        </p:txBody>
      </p:sp>
    </p:spTree>
    <p:extLst>
      <p:ext uri="{BB962C8B-B14F-4D97-AF65-F5344CB8AC3E}">
        <p14:creationId xmlns:p14="http://schemas.microsoft.com/office/powerpoint/2010/main" val="287439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Guido Schnabel has developed a method to check for Botrytis resistance within each grower’s field.  I will be glad to help you out with this and I can pass on the instructions.  You send in 30-40 flower blossoms or you use Q-tips to swab botrytis from infected fruit.  They are mailed to the lab on campus and within a week or so results are sent via email.  They test isolates from your field to tell you which fungicides will work on your farm and which will not.  This will keep you from spraying a product which the pathogen is resistant to on your farm.  A farm next door or even your field within the season can change based on the pathogen and spray pressure.  Please take advantage of this program.  Call me if you need help. </a:t>
            </a:r>
          </a:p>
        </p:txBody>
      </p:sp>
      <p:sp>
        <p:nvSpPr>
          <p:cNvPr id="4" name="Slide Number Placeholder 3"/>
          <p:cNvSpPr>
            <a:spLocks noGrp="1"/>
          </p:cNvSpPr>
          <p:nvPr>
            <p:ph type="sldNum" sz="quarter" idx="5"/>
          </p:nvPr>
        </p:nvSpPr>
        <p:spPr/>
        <p:txBody>
          <a:bodyPr/>
          <a:lstStyle/>
          <a:p>
            <a:pPr>
              <a:defRPr/>
            </a:pPr>
            <a:fld id="{1DF24B53-728C-4A1E-9167-E705E19846A3}" type="slidenum">
              <a:rPr lang="en-US" smtClean="0"/>
              <a:pPr>
                <a:defRPr/>
              </a:pPr>
              <a:t>9</a:t>
            </a:fld>
            <a:endParaRPr lang="en-US"/>
          </a:p>
        </p:txBody>
      </p:sp>
    </p:spTree>
    <p:extLst>
      <p:ext uri="{BB962C8B-B14F-4D97-AF65-F5344CB8AC3E}">
        <p14:creationId xmlns:p14="http://schemas.microsoft.com/office/powerpoint/2010/main" val="99931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866" y="4267200"/>
            <a:ext cx="8221133" cy="1066800"/>
          </a:xfrm>
        </p:spPr>
        <p:txBody>
          <a:bodyPr/>
          <a:lstStyle>
            <a:lvl1pPr marL="0" indent="0" algn="l">
              <a:buNone/>
              <a:defRPr sz="2000" baseline="0">
                <a:solidFill>
                  <a:srgbClr val="522D80"/>
                </a:solidFill>
                <a:latin typeface="Verdana" charset="0"/>
                <a:ea typeface="Verdana" charset="0"/>
                <a:cs typeface="Verdana"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subtitle or presenter details</a:t>
            </a:r>
          </a:p>
        </p:txBody>
      </p:sp>
      <p:sp>
        <p:nvSpPr>
          <p:cNvPr id="7" name="Title 6"/>
          <p:cNvSpPr>
            <a:spLocks noGrp="1"/>
          </p:cNvSpPr>
          <p:nvPr>
            <p:ph type="title"/>
          </p:nvPr>
        </p:nvSpPr>
        <p:spPr>
          <a:xfrm>
            <a:off x="533400" y="3124200"/>
            <a:ext cx="8229600" cy="1143000"/>
          </a:xfrm>
        </p:spPr>
        <p:txBody>
          <a:bodyPr anchor="b"/>
          <a:lstStyle>
            <a:lvl1pPr algn="l">
              <a:defRPr sz="3200" b="0" i="0" cap="all" baseline="0">
                <a:solidFill>
                  <a:srgbClr val="F4702F"/>
                </a:solidFill>
                <a:latin typeface="Verdana" charset="0"/>
                <a:ea typeface="Verdana" charset="0"/>
                <a:cs typeface="Verdana"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5034" y="1427242"/>
            <a:ext cx="3581400" cy="8989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594097"/>
            <a:ext cx="8534400" cy="578103"/>
          </a:xfrm>
        </p:spPr>
        <p:txBody>
          <a:bodyPr anchor="b"/>
          <a:lstStyle>
            <a:lvl1pPr algn="l">
              <a:defRPr sz="1400" b="1"/>
            </a:lvl1pPr>
          </a:lstStyle>
          <a:p>
            <a:r>
              <a:rPr lang="en-US" dirty="0"/>
              <a:t>Image Caption</a:t>
            </a:r>
          </a:p>
        </p:txBody>
      </p:sp>
      <p:sp>
        <p:nvSpPr>
          <p:cNvPr id="3" name="Picture Placeholder 2"/>
          <p:cNvSpPr>
            <a:spLocks noGrp="1"/>
          </p:cNvSpPr>
          <p:nvPr>
            <p:ph type="pic" idx="1"/>
          </p:nvPr>
        </p:nvSpPr>
        <p:spPr>
          <a:xfrm>
            <a:off x="304800" y="990600"/>
            <a:ext cx="85344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304800" y="6172200"/>
            <a:ext cx="8534400" cy="457200"/>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90600"/>
            <a:ext cx="4191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Picture Placeholder 2"/>
          <p:cNvSpPr>
            <a:spLocks noGrp="1"/>
          </p:cNvSpPr>
          <p:nvPr>
            <p:ph type="pic" idx="10"/>
          </p:nvPr>
        </p:nvSpPr>
        <p:spPr>
          <a:xfrm>
            <a:off x="4648200" y="990600"/>
            <a:ext cx="4191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
        <p:nvSpPr>
          <p:cNvPr id="10" name="Title 1"/>
          <p:cNvSpPr>
            <a:spLocks noGrp="1"/>
          </p:cNvSpPr>
          <p:nvPr>
            <p:ph type="title" hasCustomPrompt="1"/>
          </p:nvPr>
        </p:nvSpPr>
        <p:spPr>
          <a:xfrm>
            <a:off x="304800" y="5594097"/>
            <a:ext cx="4191000" cy="685848"/>
          </a:xfrm>
        </p:spPr>
        <p:txBody>
          <a:bodyPr anchor="b"/>
          <a:lstStyle>
            <a:lvl1pPr algn="l">
              <a:defRPr sz="1400" b="1"/>
            </a:lvl1pPr>
          </a:lstStyle>
          <a:p>
            <a:r>
              <a:rPr lang="en-US" dirty="0"/>
              <a:t>Image Caption</a:t>
            </a:r>
          </a:p>
        </p:txBody>
      </p:sp>
      <p:sp>
        <p:nvSpPr>
          <p:cNvPr id="12" name="Text Placeholder 3"/>
          <p:cNvSpPr>
            <a:spLocks noGrp="1"/>
          </p:cNvSpPr>
          <p:nvPr>
            <p:ph type="body" sz="half" idx="2" hasCustomPrompt="1"/>
          </p:nvPr>
        </p:nvSpPr>
        <p:spPr>
          <a:xfrm>
            <a:off x="304800" y="6279898"/>
            <a:ext cx="4191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4" name="Text Placeholder 3"/>
          <p:cNvSpPr>
            <a:spLocks noGrp="1"/>
          </p:cNvSpPr>
          <p:nvPr>
            <p:ph type="body" sz="half" idx="11" hasCustomPrompt="1"/>
          </p:nvPr>
        </p:nvSpPr>
        <p:spPr>
          <a:xfrm>
            <a:off x="4648200" y="6279898"/>
            <a:ext cx="4191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5" name="Text Placeholder 12"/>
          <p:cNvSpPr>
            <a:spLocks noGrp="1"/>
          </p:cNvSpPr>
          <p:nvPr>
            <p:ph type="body" sz="quarter" idx="12" hasCustomPrompt="1"/>
          </p:nvPr>
        </p:nvSpPr>
        <p:spPr>
          <a:xfrm>
            <a:off x="4648200" y="5594350"/>
            <a:ext cx="4191000" cy="685548"/>
          </a:xfrm>
        </p:spPr>
        <p:txBody>
          <a:bodyPr anchor="b"/>
          <a:lstStyle>
            <a:lvl1pPr>
              <a:defRPr sz="1400" b="1" baseline="0"/>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a:t>Image Caption</a:t>
            </a:r>
          </a:p>
        </p:txBody>
      </p:sp>
    </p:spTree>
    <p:extLst>
      <p:ext uri="{BB962C8B-B14F-4D97-AF65-F5344CB8AC3E}">
        <p14:creationId xmlns:p14="http://schemas.microsoft.com/office/powerpoint/2010/main" val="45411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1720"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33680" y="1676400"/>
            <a:ext cx="8681720" cy="48768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 y="990600"/>
            <a:ext cx="8681720" cy="55626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solidFill>
                  <a:srgbClr val="F4702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22D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cxnSp>
        <p:nvCxnSpPr>
          <p:cNvPr id="7" name="Straight Connector 6"/>
          <p:cNvCxnSpPr/>
          <p:nvPr userDrawn="1"/>
        </p:nvCxnSpPr>
        <p:spPr>
          <a:xfrm>
            <a:off x="838200" y="4406900"/>
            <a:ext cx="7656513" cy="0"/>
          </a:xfrm>
          <a:prstGeom prst="line">
            <a:avLst/>
          </a:prstGeom>
          <a:ln w="12700">
            <a:solidFill>
              <a:srgbClr val="522D80"/>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858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228600" y="1752600"/>
            <a:ext cx="42672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52600"/>
            <a:ext cx="42672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12648"/>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233680" y="1676400"/>
            <a:ext cx="4263708"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8600" y="2316162"/>
            <a:ext cx="4268788" cy="42425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676400"/>
            <a:ext cx="4260215"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16162"/>
            <a:ext cx="4270375" cy="4237038"/>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971800"/>
            <a:ext cx="8686800" cy="685800"/>
          </a:xfrm>
        </p:spPr>
        <p:txBody>
          <a:bodyPr/>
          <a:lstStyle>
            <a:lvl1pPr>
              <a:defRPr sz="4400" b="1" cap="all" baseline="0">
                <a:solidFill>
                  <a:srgbClr val="F4702F"/>
                </a:solidFill>
              </a:defRPr>
            </a:lvl1pPr>
          </a:lstStyle>
          <a:p>
            <a:r>
              <a:rPr lang="en-US" dirty="0"/>
              <a:t>Click to edit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6117" y="990600"/>
            <a:ext cx="3150553" cy="729919"/>
          </a:xfrm>
        </p:spPr>
        <p:txBody>
          <a:bodyPr anchor="b"/>
          <a:lstStyle>
            <a:lvl1pPr algn="l">
              <a:defRPr sz="1400" b="1"/>
            </a:lvl1pPr>
          </a:lstStyle>
          <a:p>
            <a:r>
              <a:rPr lang="en-US" dirty="0"/>
              <a:t>Click to </a:t>
            </a:r>
            <a:r>
              <a:rPr lang="en-US"/>
              <a:t>edit master </a:t>
            </a:r>
            <a:r>
              <a:rPr lang="en-US" dirty="0"/>
              <a:t>title style</a:t>
            </a:r>
          </a:p>
        </p:txBody>
      </p:sp>
      <p:sp>
        <p:nvSpPr>
          <p:cNvPr id="3" name="Content Placeholder 2"/>
          <p:cNvSpPr>
            <a:spLocks noGrp="1"/>
          </p:cNvSpPr>
          <p:nvPr>
            <p:ph idx="1"/>
          </p:nvPr>
        </p:nvSpPr>
        <p:spPr>
          <a:xfrm>
            <a:off x="228600" y="990600"/>
            <a:ext cx="5340350" cy="54864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5755957" y="1828799"/>
            <a:ext cx="3160713" cy="4648201"/>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2954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28600" y="2209801"/>
            <a:ext cx="8686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sp>
        <p:nvSpPr>
          <p:cNvPr id="5" name="Rectangle 4"/>
          <p:cNvSpPr/>
          <p:nvPr userDrawn="1"/>
        </p:nvSpPr>
        <p:spPr>
          <a:xfrm>
            <a:off x="-228600" y="-152400"/>
            <a:ext cx="9753600" cy="838200"/>
          </a:xfrm>
          <a:prstGeom prst="rect">
            <a:avLst/>
          </a:prstGeom>
          <a:solidFill>
            <a:srgbClr val="52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28600" y="718268"/>
            <a:ext cx="9753600" cy="119932"/>
          </a:xfrm>
          <a:prstGeom prst="rect">
            <a:avLst/>
          </a:prstGeom>
          <a:solidFill>
            <a:srgbClr val="F4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1" r:id="rId3"/>
    <p:sldLayoutId id="2147483657" r:id="rId4"/>
    <p:sldLayoutId id="2147483656" r:id="rId5"/>
    <p:sldLayoutId id="2147483655" r:id="rId6"/>
    <p:sldLayoutId id="2147483654" r:id="rId7"/>
    <p:sldLayoutId id="2147483653" r:id="rId8"/>
    <p:sldLayoutId id="2147483652" r:id="rId9"/>
    <p:sldLayoutId id="2147483651" r:id="rId10"/>
    <p:sldLayoutId id="2147483660" r:id="rId11"/>
  </p:sldLayoutIdLst>
  <p:txStyles>
    <p:titleStyle>
      <a:lvl1pPr algn="ctr" rtl="0" eaLnBrk="1" fontAlgn="base" hangingPunct="1">
        <a:spcBef>
          <a:spcPct val="0"/>
        </a:spcBef>
        <a:spcAft>
          <a:spcPct val="0"/>
        </a:spcAft>
        <a:defRPr sz="3600">
          <a:solidFill>
            <a:schemeClr val="tx2"/>
          </a:solidFill>
          <a:latin typeface="Verdana" charset="0"/>
          <a:ea typeface="Verdana" charset="0"/>
          <a:cs typeface="Verdana"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spcBef>
          <a:spcPct val="20000"/>
        </a:spcBef>
        <a:spcAft>
          <a:spcPct val="0"/>
        </a:spcAft>
        <a:buNone/>
        <a:defRPr sz="2800">
          <a:solidFill>
            <a:schemeClr val="tx1"/>
          </a:solidFill>
          <a:latin typeface="Verdana" charset="0"/>
          <a:ea typeface="Verdana" charset="0"/>
          <a:cs typeface="Verdana" charset="0"/>
        </a:defRPr>
      </a:lvl1pPr>
      <a:lvl2pPr marL="457200" indent="0" algn="l" rtl="0" eaLnBrk="1" fontAlgn="base" hangingPunct="1">
        <a:spcBef>
          <a:spcPct val="20000"/>
        </a:spcBef>
        <a:spcAft>
          <a:spcPct val="0"/>
        </a:spcAft>
        <a:buNone/>
        <a:defRPr sz="24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hookahspain.com/nakhla/nakhla-sherezade-cardam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hytographics.myportfolio.com/strawberry-dis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allfruits.org/assets/documents/ipm-guides/StrawberryIPMGuid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lemson.edu/extension/peach/commercial/diseases/myipmsmartphoneappseri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f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0" y="5029200"/>
            <a:ext cx="3657917" cy="838200"/>
          </a:xfrm>
        </p:spPr>
        <p:txBody>
          <a:bodyPr/>
          <a:lstStyle/>
          <a:p>
            <a:r>
              <a:rPr lang="en-US" dirty="0"/>
              <a:t>Zack Snipes</a:t>
            </a:r>
          </a:p>
          <a:p>
            <a:r>
              <a:rPr lang="en-US" dirty="0"/>
              <a:t>Area Horticulture Agent</a:t>
            </a:r>
          </a:p>
        </p:txBody>
      </p:sp>
      <p:sp>
        <p:nvSpPr>
          <p:cNvPr id="3" name="Title 2"/>
          <p:cNvSpPr>
            <a:spLocks noGrp="1"/>
          </p:cNvSpPr>
          <p:nvPr>
            <p:ph type="title"/>
          </p:nvPr>
        </p:nvSpPr>
        <p:spPr>
          <a:xfrm>
            <a:off x="5029200" y="2667000"/>
            <a:ext cx="4114800" cy="1687628"/>
          </a:xfrm>
        </p:spPr>
        <p:txBody>
          <a:bodyPr/>
          <a:lstStyle/>
          <a:p>
            <a:r>
              <a:rPr lang="en-US" dirty="0"/>
              <a:t>Strawberry Disease Management</a:t>
            </a:r>
          </a:p>
        </p:txBody>
      </p:sp>
      <p:pic>
        <p:nvPicPr>
          <p:cNvPr id="4" name="Picture 3">
            <a:extLst>
              <a:ext uri="{FF2B5EF4-FFF2-40B4-BE49-F238E27FC236}">
                <a16:creationId xmlns:a16="http://schemas.microsoft.com/office/drawing/2014/main" id="{5AC5767C-D0F8-47F2-8F4C-5A9BE4BC5983}"/>
              </a:ext>
            </a:extLst>
          </p:cNvPr>
          <p:cNvPicPr>
            <a:picLocks noChangeAspect="1"/>
          </p:cNvPicPr>
          <p:nvPr/>
        </p:nvPicPr>
        <p:blipFill>
          <a:blip r:embed="rId3"/>
          <a:stretch>
            <a:fillRect/>
          </a:stretch>
        </p:blipFill>
        <p:spPr>
          <a:xfrm>
            <a:off x="685483" y="1219200"/>
            <a:ext cx="3657917" cy="4877223"/>
          </a:xfrm>
          <a:prstGeom prst="rect">
            <a:avLst/>
          </a:prstGeom>
        </p:spPr>
      </p:pic>
      <p:sp>
        <p:nvSpPr>
          <p:cNvPr id="5" name="TextBox 4">
            <a:extLst>
              <a:ext uri="{FF2B5EF4-FFF2-40B4-BE49-F238E27FC236}">
                <a16:creationId xmlns:a16="http://schemas.microsoft.com/office/drawing/2014/main" id="{0FFCDF56-498C-4DA3-A2D3-1E8DFA93A6B2}"/>
              </a:ext>
            </a:extLst>
          </p:cNvPr>
          <p:cNvSpPr txBox="1"/>
          <p:nvPr/>
        </p:nvSpPr>
        <p:spPr>
          <a:xfrm>
            <a:off x="609280" y="6118617"/>
            <a:ext cx="3962720" cy="646331"/>
          </a:xfrm>
          <a:prstGeom prst="rect">
            <a:avLst/>
          </a:prstGeom>
          <a:noFill/>
        </p:spPr>
        <p:txBody>
          <a:bodyPr wrap="square" rtlCol="0">
            <a:spAutoFit/>
          </a:bodyPr>
          <a:lstStyle/>
          <a:p>
            <a:pPr algn="ctr"/>
            <a:r>
              <a:rPr lang="en-US" dirty="0"/>
              <a:t>Anthracnose Fruit Rot on Strawberry Zack Snipes 2018</a:t>
            </a:r>
          </a:p>
        </p:txBody>
      </p:sp>
    </p:spTree>
    <p:extLst>
      <p:ext uri="{BB962C8B-B14F-4D97-AF65-F5344CB8AC3E}">
        <p14:creationId xmlns:p14="http://schemas.microsoft.com/office/powerpoint/2010/main" val="202552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B5B8-A2BF-4D57-BEB7-1BD6ED519B7B}"/>
              </a:ext>
            </a:extLst>
          </p:cNvPr>
          <p:cNvSpPr>
            <a:spLocks noGrp="1"/>
          </p:cNvSpPr>
          <p:nvPr>
            <p:ph type="title"/>
          </p:nvPr>
        </p:nvSpPr>
        <p:spPr>
          <a:xfrm>
            <a:off x="228600" y="914400"/>
            <a:ext cx="8681720" cy="609600"/>
          </a:xfrm>
        </p:spPr>
        <p:txBody>
          <a:bodyPr/>
          <a:lstStyle/>
          <a:p>
            <a:r>
              <a:rPr lang="en-US" dirty="0"/>
              <a:t>Tips for a Successful 2020</a:t>
            </a:r>
          </a:p>
        </p:txBody>
      </p:sp>
      <p:sp>
        <p:nvSpPr>
          <p:cNvPr id="3" name="Content Placeholder 2">
            <a:extLst>
              <a:ext uri="{FF2B5EF4-FFF2-40B4-BE49-F238E27FC236}">
                <a16:creationId xmlns:a16="http://schemas.microsoft.com/office/drawing/2014/main" id="{E0FDF520-85D2-490E-8E36-C0BE8F9AA070}"/>
              </a:ext>
            </a:extLst>
          </p:cNvPr>
          <p:cNvSpPr>
            <a:spLocks noGrp="1"/>
          </p:cNvSpPr>
          <p:nvPr>
            <p:ph idx="1"/>
          </p:nvPr>
        </p:nvSpPr>
        <p:spPr>
          <a:xfrm>
            <a:off x="233680" y="1676400"/>
            <a:ext cx="8681720" cy="4876800"/>
          </a:xfrm>
        </p:spPr>
        <p:txBody>
          <a:bodyPr/>
          <a:lstStyle/>
          <a:p>
            <a:r>
              <a:rPr lang="en-US" dirty="0"/>
              <a:t>Buy chemicals now…or as a Christmas present</a:t>
            </a:r>
          </a:p>
          <a:p>
            <a:r>
              <a:rPr lang="en-US" dirty="0"/>
              <a:t>	1 protectant and 2-4 heavy hitters</a:t>
            </a:r>
          </a:p>
          <a:p>
            <a:r>
              <a:rPr lang="en-US" dirty="0"/>
              <a:t>	</a:t>
            </a:r>
          </a:p>
        </p:txBody>
      </p:sp>
      <p:pic>
        <p:nvPicPr>
          <p:cNvPr id="4" name="Picture 3">
            <a:extLst>
              <a:ext uri="{FF2B5EF4-FFF2-40B4-BE49-F238E27FC236}">
                <a16:creationId xmlns:a16="http://schemas.microsoft.com/office/drawing/2014/main" id="{65075E73-F9AD-4901-94BE-8C361327155A}"/>
              </a:ext>
            </a:extLst>
          </p:cNvPr>
          <p:cNvPicPr>
            <a:picLocks noChangeAspect="1"/>
          </p:cNvPicPr>
          <p:nvPr/>
        </p:nvPicPr>
        <p:blipFill>
          <a:blip r:embed="rId3"/>
          <a:stretch>
            <a:fillRect/>
          </a:stretch>
        </p:blipFill>
        <p:spPr>
          <a:xfrm>
            <a:off x="1371600" y="2570291"/>
            <a:ext cx="5467350" cy="3407468"/>
          </a:xfrm>
          <a:prstGeom prst="rect">
            <a:avLst/>
          </a:prstGeom>
        </p:spPr>
      </p:pic>
    </p:spTree>
    <p:extLst>
      <p:ext uri="{BB962C8B-B14F-4D97-AF65-F5344CB8AC3E}">
        <p14:creationId xmlns:p14="http://schemas.microsoft.com/office/powerpoint/2010/main" val="18993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ACDA-CC11-4D0F-9020-CCB26F2123FB}"/>
              </a:ext>
            </a:extLst>
          </p:cNvPr>
          <p:cNvSpPr>
            <a:spLocks noGrp="1"/>
          </p:cNvSpPr>
          <p:nvPr>
            <p:ph type="title"/>
          </p:nvPr>
        </p:nvSpPr>
        <p:spPr/>
        <p:txBody>
          <a:bodyPr/>
          <a:lstStyle/>
          <a:p>
            <a:r>
              <a:rPr lang="en-US" dirty="0"/>
              <a:t>Tips for a Successful 2020</a:t>
            </a:r>
          </a:p>
        </p:txBody>
      </p:sp>
      <p:sp>
        <p:nvSpPr>
          <p:cNvPr id="3" name="Content Placeholder 2">
            <a:extLst>
              <a:ext uri="{FF2B5EF4-FFF2-40B4-BE49-F238E27FC236}">
                <a16:creationId xmlns:a16="http://schemas.microsoft.com/office/drawing/2014/main" id="{9236C887-2973-472E-A0AB-EAF4AB07C1A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726B620-9A08-47AA-912A-8A0AFBE1AE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000" b="6666"/>
          <a:stretch/>
        </p:blipFill>
        <p:spPr>
          <a:xfrm>
            <a:off x="302260" y="1447800"/>
            <a:ext cx="8536940" cy="5257800"/>
          </a:xfrm>
          <a:prstGeom prst="rect">
            <a:avLst/>
          </a:prstGeom>
        </p:spPr>
      </p:pic>
      <p:sp>
        <p:nvSpPr>
          <p:cNvPr id="5" name="Rectangle 4">
            <a:extLst>
              <a:ext uri="{FF2B5EF4-FFF2-40B4-BE49-F238E27FC236}">
                <a16:creationId xmlns:a16="http://schemas.microsoft.com/office/drawing/2014/main" id="{73512793-A548-49BC-9265-C55F6E4A9EAB}"/>
              </a:ext>
            </a:extLst>
          </p:cNvPr>
          <p:cNvSpPr/>
          <p:nvPr/>
        </p:nvSpPr>
        <p:spPr>
          <a:xfrm>
            <a:off x="4953000" y="5369767"/>
            <a:ext cx="2375971" cy="830997"/>
          </a:xfrm>
          <a:prstGeom prst="rect">
            <a:avLst/>
          </a:prstGeom>
        </p:spPr>
        <p:txBody>
          <a:bodyPr wrap="none">
            <a:spAutoFit/>
          </a:bodyPr>
          <a:lstStyle/>
          <a:p>
            <a:r>
              <a:rPr lang="en-US" sz="4800" dirty="0">
                <a:solidFill>
                  <a:schemeClr val="bg1"/>
                </a:solidFill>
              </a:rPr>
              <a:t>Sanitize</a:t>
            </a:r>
          </a:p>
        </p:txBody>
      </p:sp>
      <p:sp>
        <p:nvSpPr>
          <p:cNvPr id="6" name="TextBox 5">
            <a:extLst>
              <a:ext uri="{FF2B5EF4-FFF2-40B4-BE49-F238E27FC236}">
                <a16:creationId xmlns:a16="http://schemas.microsoft.com/office/drawing/2014/main" id="{A1FAEF29-C2A1-4B96-A6D4-FA56FBD2C5E8}"/>
              </a:ext>
            </a:extLst>
          </p:cNvPr>
          <p:cNvSpPr txBox="1"/>
          <p:nvPr/>
        </p:nvSpPr>
        <p:spPr>
          <a:xfrm>
            <a:off x="226060" y="5340793"/>
            <a:ext cx="2209800" cy="646331"/>
          </a:xfrm>
          <a:prstGeom prst="rect">
            <a:avLst/>
          </a:prstGeom>
          <a:noFill/>
        </p:spPr>
        <p:txBody>
          <a:bodyPr wrap="square" rtlCol="0">
            <a:spAutoFit/>
          </a:bodyPr>
          <a:lstStyle/>
          <a:p>
            <a:r>
              <a:rPr lang="en-US" dirty="0"/>
              <a:t>Botrytis Fruit Rot</a:t>
            </a:r>
          </a:p>
          <a:p>
            <a:r>
              <a:rPr lang="en-US" dirty="0"/>
              <a:t>Justin Ballew 2019</a:t>
            </a:r>
          </a:p>
        </p:txBody>
      </p:sp>
    </p:spTree>
    <p:extLst>
      <p:ext uri="{BB962C8B-B14F-4D97-AF65-F5344CB8AC3E}">
        <p14:creationId xmlns:p14="http://schemas.microsoft.com/office/powerpoint/2010/main" val="88111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FE16BE-9B13-499D-A6CE-37F39F9DD922}"/>
              </a:ext>
            </a:extLst>
          </p:cNvPr>
          <p:cNvSpPr>
            <a:spLocks noGrp="1"/>
          </p:cNvSpPr>
          <p:nvPr>
            <p:ph type="title"/>
          </p:nvPr>
        </p:nvSpPr>
        <p:spPr>
          <a:xfrm>
            <a:off x="685800" y="1204108"/>
            <a:ext cx="2133600" cy="1781175"/>
          </a:xfrm>
        </p:spPr>
        <p:txBody>
          <a:bodyPr vert="horz" lIns="91440" tIns="45720" rIns="91440" bIns="45720" rtlCol="0" anchor="ctr">
            <a:normAutofit/>
          </a:bodyPr>
          <a:lstStyle/>
          <a:p>
            <a:pPr algn="l">
              <a:lnSpc>
                <a:spcPct val="90000"/>
              </a:lnSpc>
            </a:pPr>
            <a:r>
              <a:rPr lang="en-US" sz="2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Tips for a Successful 2020</a:t>
            </a:r>
          </a:p>
        </p:txBody>
      </p:sp>
      <p:sp>
        <p:nvSpPr>
          <p:cNvPr id="3" name="Content Placeholder 2">
            <a:extLst>
              <a:ext uri="{FF2B5EF4-FFF2-40B4-BE49-F238E27FC236}">
                <a16:creationId xmlns:a16="http://schemas.microsoft.com/office/drawing/2014/main" id="{BBA8062E-DF1B-4A94-9AE2-B0D5719D0027}"/>
              </a:ext>
            </a:extLst>
          </p:cNvPr>
          <p:cNvSpPr>
            <a:spLocks noGrp="1"/>
          </p:cNvSpPr>
          <p:nvPr>
            <p:ph idx="1"/>
          </p:nvPr>
        </p:nvSpPr>
        <p:spPr>
          <a:xfrm>
            <a:off x="381000" y="3707814"/>
            <a:ext cx="2346268" cy="2427333"/>
          </a:xfrm>
        </p:spPr>
        <p:txBody>
          <a:bodyPr vert="horz" lIns="91440" tIns="45720" rIns="91440" bIns="45720" rtlCol="0">
            <a:normAutofit lnSpcReduction="10000"/>
          </a:bodyPr>
          <a:lstStyle/>
          <a:p>
            <a:pPr>
              <a:lnSpc>
                <a:spcPct val="90000"/>
              </a:lnSpc>
            </a:pPr>
            <a:r>
              <a:rPr lang="en-US" sz="2000" kern="1200" dirty="0">
                <a:latin typeface="Verdana" panose="020B0604030504040204" pitchFamily="34" charset="0"/>
                <a:ea typeface="Verdana" panose="020B0604030504040204" pitchFamily="34" charset="0"/>
                <a:cs typeface="Verdana" panose="020B0604030504040204" pitchFamily="34" charset="0"/>
              </a:rPr>
              <a:t>Don’t get behind on spraying fungicides</a:t>
            </a:r>
          </a:p>
          <a:p>
            <a:pPr indent="-228600">
              <a:lnSpc>
                <a:spcPct val="90000"/>
              </a:lnSpc>
              <a:buFont typeface="Arial" panose="020B0604020202020204" pitchFamily="34" charset="0"/>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a:p>
            <a:pPr indent="-228600">
              <a:lnSpc>
                <a:spcPct val="90000"/>
              </a:lnSpc>
              <a:buFont typeface="Arial" panose="020B0604020202020204" pitchFamily="34" charset="0"/>
              <a:buChar char="•"/>
            </a:pPr>
            <a:endParaRPr lang="en-US" sz="2000" kern="12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sz="2000" kern="1200" dirty="0">
                <a:latin typeface="Verdana" panose="020B0604030504040204" pitchFamily="34" charset="0"/>
                <a:ea typeface="Verdana" panose="020B0604030504040204" pitchFamily="34" charset="0"/>
                <a:cs typeface="Verdana" panose="020B0604030504040204" pitchFamily="34" charset="0"/>
              </a:rPr>
              <a:t>Get fungicides out ahead of the rain</a:t>
            </a:r>
          </a:p>
        </p:txBody>
      </p:sp>
      <p:pic>
        <p:nvPicPr>
          <p:cNvPr id="5" name="Picture 4" descr="A bowl of fruit&#10;&#10;Description generated with very high confidence">
            <a:extLst>
              <a:ext uri="{FF2B5EF4-FFF2-40B4-BE49-F238E27FC236}">
                <a16:creationId xmlns:a16="http://schemas.microsoft.com/office/drawing/2014/main" id="{A34F4DC0-DF7A-4DC9-A4D8-DE5A8D52DB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4441" y="1143000"/>
            <a:ext cx="4829963" cy="4829963"/>
          </a:xfrm>
          <a:prstGeom prst="rect">
            <a:avLst/>
          </a:prstGeom>
        </p:spPr>
      </p:pic>
      <p:sp>
        <p:nvSpPr>
          <p:cNvPr id="4" name="TextBox 3">
            <a:extLst>
              <a:ext uri="{FF2B5EF4-FFF2-40B4-BE49-F238E27FC236}">
                <a16:creationId xmlns:a16="http://schemas.microsoft.com/office/drawing/2014/main" id="{E2AD840F-E643-487F-947A-8D22616AFE27}"/>
              </a:ext>
            </a:extLst>
          </p:cNvPr>
          <p:cNvSpPr txBox="1"/>
          <p:nvPr/>
        </p:nvSpPr>
        <p:spPr>
          <a:xfrm>
            <a:off x="5181600" y="5972963"/>
            <a:ext cx="2743200" cy="646331"/>
          </a:xfrm>
          <a:prstGeom prst="rect">
            <a:avLst/>
          </a:prstGeom>
          <a:noFill/>
        </p:spPr>
        <p:txBody>
          <a:bodyPr wrap="square" rtlCol="0">
            <a:spAutoFit/>
          </a:bodyPr>
          <a:lstStyle/>
          <a:p>
            <a:pPr algn="ctr"/>
            <a:r>
              <a:rPr lang="en-US" dirty="0" err="1"/>
              <a:t>Wabi</a:t>
            </a:r>
            <a:r>
              <a:rPr lang="en-US" dirty="0"/>
              <a:t> </a:t>
            </a:r>
            <a:r>
              <a:rPr lang="en-US" dirty="0" err="1"/>
              <a:t>Sabi</a:t>
            </a:r>
            <a:r>
              <a:rPr lang="en-US" dirty="0"/>
              <a:t> Farm</a:t>
            </a:r>
          </a:p>
          <a:p>
            <a:pPr algn="ctr"/>
            <a:r>
              <a:rPr lang="en-US" dirty="0"/>
              <a:t>Zack Snipes 2016</a:t>
            </a:r>
          </a:p>
        </p:txBody>
      </p:sp>
    </p:spTree>
    <p:extLst>
      <p:ext uri="{BB962C8B-B14F-4D97-AF65-F5344CB8AC3E}">
        <p14:creationId xmlns:p14="http://schemas.microsoft.com/office/powerpoint/2010/main" val="181181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0881-FDD4-4A6F-A14F-976F507E3228}"/>
              </a:ext>
            </a:extLst>
          </p:cNvPr>
          <p:cNvSpPr>
            <a:spLocks noGrp="1"/>
          </p:cNvSpPr>
          <p:nvPr>
            <p:ph type="title"/>
          </p:nvPr>
        </p:nvSpPr>
        <p:spPr/>
        <p:txBody>
          <a:bodyPr/>
          <a:lstStyle/>
          <a:p>
            <a:r>
              <a:rPr lang="en-US" dirty="0"/>
              <a:t>Timing </a:t>
            </a:r>
          </a:p>
        </p:txBody>
      </p:sp>
      <p:sp>
        <p:nvSpPr>
          <p:cNvPr id="4" name="Text Placeholder 3">
            <a:extLst>
              <a:ext uri="{FF2B5EF4-FFF2-40B4-BE49-F238E27FC236}">
                <a16:creationId xmlns:a16="http://schemas.microsoft.com/office/drawing/2014/main" id="{D280ED33-3CD9-47A1-BED0-73BD591B4230}"/>
              </a:ext>
            </a:extLst>
          </p:cNvPr>
          <p:cNvSpPr>
            <a:spLocks noGrp="1"/>
          </p:cNvSpPr>
          <p:nvPr>
            <p:ph type="body" idx="1"/>
          </p:nvPr>
        </p:nvSpPr>
        <p:spPr/>
        <p:txBody>
          <a:bodyPr/>
          <a:lstStyle/>
          <a:p>
            <a:r>
              <a:rPr lang="en-US" dirty="0"/>
              <a:t>Planting-Flowering </a:t>
            </a:r>
          </a:p>
        </p:txBody>
      </p:sp>
      <p:sp>
        <p:nvSpPr>
          <p:cNvPr id="3" name="Content Placeholder 2">
            <a:extLst>
              <a:ext uri="{FF2B5EF4-FFF2-40B4-BE49-F238E27FC236}">
                <a16:creationId xmlns:a16="http://schemas.microsoft.com/office/drawing/2014/main" id="{5310DC08-32F6-4036-BAB2-C3DB110CDCCA}"/>
              </a:ext>
            </a:extLst>
          </p:cNvPr>
          <p:cNvSpPr>
            <a:spLocks noGrp="1"/>
          </p:cNvSpPr>
          <p:nvPr>
            <p:ph sz="half" idx="2"/>
          </p:nvPr>
        </p:nvSpPr>
        <p:spPr/>
        <p:txBody>
          <a:bodyPr/>
          <a:lstStyle/>
          <a:p>
            <a:pPr marL="457200" indent="-457200">
              <a:buFont typeface="+mj-lt"/>
              <a:buAutoNum type="arabicPeriod"/>
            </a:pPr>
            <a:r>
              <a:rPr lang="en-US" dirty="0"/>
              <a:t>Crown Rot (Fungi)</a:t>
            </a:r>
          </a:p>
          <a:p>
            <a:r>
              <a:rPr lang="en-US" dirty="0"/>
              <a:t>	Botrytis or Anthracnose</a:t>
            </a:r>
          </a:p>
          <a:p>
            <a:pPr marL="457200" indent="-457200">
              <a:buAutoNum type="arabicPeriod" startAt="2"/>
            </a:pPr>
            <a:r>
              <a:rPr lang="en-US" dirty="0"/>
              <a:t>Phytophthora Crown Rot (Oomycete)</a:t>
            </a:r>
          </a:p>
          <a:p>
            <a:r>
              <a:rPr lang="en-US" dirty="0"/>
              <a:t>3. Leaf Spot/Scorch </a:t>
            </a:r>
          </a:p>
          <a:p>
            <a:r>
              <a:rPr lang="en-US" dirty="0"/>
              <a:t>4. Angular Leaf Spot (bacteria) </a:t>
            </a:r>
          </a:p>
          <a:p>
            <a:endParaRPr lang="en-US" dirty="0"/>
          </a:p>
        </p:txBody>
      </p:sp>
      <p:sp>
        <p:nvSpPr>
          <p:cNvPr id="5" name="Text Placeholder 4">
            <a:extLst>
              <a:ext uri="{FF2B5EF4-FFF2-40B4-BE49-F238E27FC236}">
                <a16:creationId xmlns:a16="http://schemas.microsoft.com/office/drawing/2014/main" id="{A96FD5F2-2927-4E2D-82E1-B29D5350EBC1}"/>
              </a:ext>
            </a:extLst>
          </p:cNvPr>
          <p:cNvSpPr>
            <a:spLocks noGrp="1"/>
          </p:cNvSpPr>
          <p:nvPr>
            <p:ph type="body" sz="quarter" idx="3"/>
          </p:nvPr>
        </p:nvSpPr>
        <p:spPr>
          <a:xfrm>
            <a:off x="4577255" y="1714026"/>
            <a:ext cx="4260215" cy="457200"/>
          </a:xfrm>
        </p:spPr>
        <p:txBody>
          <a:bodyPr/>
          <a:lstStyle/>
          <a:p>
            <a:r>
              <a:rPr lang="en-US" dirty="0"/>
              <a:t>Flowering-Harvest</a:t>
            </a:r>
          </a:p>
        </p:txBody>
      </p:sp>
      <p:sp>
        <p:nvSpPr>
          <p:cNvPr id="6" name="Content Placeholder 5">
            <a:extLst>
              <a:ext uri="{FF2B5EF4-FFF2-40B4-BE49-F238E27FC236}">
                <a16:creationId xmlns:a16="http://schemas.microsoft.com/office/drawing/2014/main" id="{2B7B28A4-802B-4A41-9D6E-85BD77D66A1F}"/>
              </a:ext>
            </a:extLst>
          </p:cNvPr>
          <p:cNvSpPr>
            <a:spLocks noGrp="1"/>
          </p:cNvSpPr>
          <p:nvPr>
            <p:ph sz="quarter" idx="4"/>
          </p:nvPr>
        </p:nvSpPr>
        <p:spPr/>
        <p:txBody>
          <a:bodyPr/>
          <a:lstStyle/>
          <a:p>
            <a:pPr marL="342900" indent="-342900">
              <a:buFont typeface="+mj-lt"/>
              <a:buAutoNum type="arabicPeriod"/>
            </a:pPr>
            <a:r>
              <a:rPr lang="en-US" dirty="0">
                <a:highlight>
                  <a:srgbClr val="FFFF00"/>
                </a:highlight>
              </a:rPr>
              <a:t>Gray Mold (Fruit)</a:t>
            </a:r>
          </a:p>
          <a:p>
            <a:pPr marL="342900" indent="-342900">
              <a:buFont typeface="+mj-lt"/>
              <a:buAutoNum type="arabicPeriod"/>
            </a:pPr>
            <a:r>
              <a:rPr lang="en-US" dirty="0">
                <a:highlight>
                  <a:srgbClr val="FFFF00"/>
                </a:highlight>
              </a:rPr>
              <a:t>Anthracnose (Fruit)</a:t>
            </a:r>
          </a:p>
          <a:p>
            <a:pPr marL="342900" indent="-342900">
              <a:buFont typeface="+mj-lt"/>
              <a:buAutoNum type="arabicPeriod"/>
            </a:pPr>
            <a:r>
              <a:rPr lang="en-US" dirty="0"/>
              <a:t>Angular Leaf Spot (bacteria)</a:t>
            </a:r>
          </a:p>
          <a:p>
            <a:pPr marL="342900" indent="-342900">
              <a:buFont typeface="+mj-lt"/>
              <a:buAutoNum type="arabicPeriod"/>
            </a:pPr>
            <a:r>
              <a:rPr lang="en-US" dirty="0"/>
              <a:t>Powdery Mildew </a:t>
            </a:r>
          </a:p>
          <a:p>
            <a:endParaRPr lang="en-US" dirty="0"/>
          </a:p>
        </p:txBody>
      </p:sp>
      <p:pic>
        <p:nvPicPr>
          <p:cNvPr id="8" name="Picture 7" descr="A picture containing graffiti, drawing&#10;&#10;Description automatically generated">
            <a:extLst>
              <a:ext uri="{FF2B5EF4-FFF2-40B4-BE49-F238E27FC236}">
                <a16:creationId xmlns:a16="http://schemas.microsoft.com/office/drawing/2014/main" id="{4B4515BF-0A0C-48B9-B0D2-201B23ECEC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9800" y="3871858"/>
            <a:ext cx="2209800" cy="2482921"/>
          </a:xfrm>
          <a:prstGeom prst="rect">
            <a:avLst/>
          </a:prstGeom>
        </p:spPr>
      </p:pic>
      <p:sp>
        <p:nvSpPr>
          <p:cNvPr id="9" name="TextBox 8">
            <a:extLst>
              <a:ext uri="{FF2B5EF4-FFF2-40B4-BE49-F238E27FC236}">
                <a16:creationId xmlns:a16="http://schemas.microsoft.com/office/drawing/2014/main" id="{84676D5C-37F7-4479-9A84-DBD2FE7A82A9}"/>
              </a:ext>
            </a:extLst>
          </p:cNvPr>
          <p:cNvSpPr txBox="1"/>
          <p:nvPr/>
        </p:nvSpPr>
        <p:spPr>
          <a:xfrm>
            <a:off x="6167437" y="6354779"/>
            <a:ext cx="2209800" cy="369332"/>
          </a:xfrm>
          <a:prstGeom prst="rect">
            <a:avLst/>
          </a:prstGeom>
          <a:noFill/>
        </p:spPr>
        <p:txBody>
          <a:bodyPr wrap="square" rtlCol="0">
            <a:spAutoFit/>
          </a:bodyPr>
          <a:lstStyle/>
          <a:p>
            <a:r>
              <a:rPr lang="en-US" sz="900" dirty="0">
                <a:hlinkClick r:id="rId4" tooltip="https://www.hookahspain.com/nakhla/nakhla-sherezade-cardamom/"/>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81490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5B3F60B2-B513-4088-A710-99F7B76176E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2021" y="795924"/>
            <a:ext cx="9143980" cy="6062076"/>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15759AF-614F-4F07-A8E4-2E5D81F57DA8}"/>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kern="1200">
                <a:solidFill>
                  <a:schemeClr val="tx1">
                    <a:lumMod val="85000"/>
                    <a:lumOff val="15000"/>
                  </a:schemeClr>
                </a:solidFill>
                <a:latin typeface="+mj-lt"/>
                <a:ea typeface="+mj-ea"/>
                <a:cs typeface="+mj-cs"/>
              </a:rPr>
              <a:t>Planting to Flowering Disease Management</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5A105F-7EBD-4B1E-83DE-AD98B8854203}"/>
              </a:ext>
            </a:extLst>
          </p:cNvPr>
          <p:cNvSpPr/>
          <p:nvPr/>
        </p:nvSpPr>
        <p:spPr>
          <a:xfrm>
            <a:off x="-111276" y="677297"/>
            <a:ext cx="7543800" cy="1877437"/>
          </a:xfrm>
          <a:prstGeom prst="rect">
            <a:avLst/>
          </a:prstGeom>
        </p:spPr>
        <p:txBody>
          <a:bodyPr wrap="square">
            <a:spAutoFit/>
          </a:bodyPr>
          <a:lstStyle/>
          <a:p>
            <a:r>
              <a:rPr lang="en-US" sz="2800" dirty="0">
                <a:solidFill>
                  <a:schemeClr val="bg1"/>
                </a:solidFill>
              </a:rPr>
              <a:t>Crown Rot</a:t>
            </a:r>
          </a:p>
          <a:p>
            <a:r>
              <a:rPr lang="en-US" sz="2000" dirty="0">
                <a:solidFill>
                  <a:schemeClr val="bg1"/>
                </a:solidFill>
              </a:rPr>
              <a:t>Treat transplants in trays</a:t>
            </a:r>
          </a:p>
          <a:p>
            <a:r>
              <a:rPr lang="en-US" sz="2800" dirty="0">
                <a:solidFill>
                  <a:schemeClr val="bg1"/>
                </a:solidFill>
              </a:rPr>
              <a:t>Phytophthora Crown Rot</a:t>
            </a:r>
          </a:p>
          <a:p>
            <a:r>
              <a:rPr lang="en-US" sz="2000" dirty="0">
                <a:solidFill>
                  <a:schemeClr val="bg1"/>
                </a:solidFill>
              </a:rPr>
              <a:t>Inject mefenoxam</a:t>
            </a:r>
          </a:p>
          <a:p>
            <a:r>
              <a:rPr lang="en-US" sz="2000" dirty="0">
                <a:solidFill>
                  <a:schemeClr val="bg1"/>
                </a:solidFill>
              </a:rPr>
              <a:t>or </a:t>
            </a:r>
            <a:r>
              <a:rPr lang="en-US" sz="2000" dirty="0" err="1">
                <a:solidFill>
                  <a:schemeClr val="bg1"/>
                </a:solidFill>
              </a:rPr>
              <a:t>metalaxyl</a:t>
            </a:r>
            <a:r>
              <a:rPr lang="en-US" sz="2000" dirty="0">
                <a:solidFill>
                  <a:schemeClr val="bg1"/>
                </a:solidFill>
              </a:rPr>
              <a:t> </a:t>
            </a:r>
          </a:p>
        </p:txBody>
      </p:sp>
      <p:sp>
        <p:nvSpPr>
          <p:cNvPr id="2" name="TextBox 1">
            <a:extLst>
              <a:ext uri="{FF2B5EF4-FFF2-40B4-BE49-F238E27FC236}">
                <a16:creationId xmlns:a16="http://schemas.microsoft.com/office/drawing/2014/main" id="{540773C8-4F1B-4467-BA50-ED63E35D0309}"/>
              </a:ext>
            </a:extLst>
          </p:cNvPr>
          <p:cNvSpPr txBox="1"/>
          <p:nvPr/>
        </p:nvSpPr>
        <p:spPr>
          <a:xfrm>
            <a:off x="7010400" y="6218804"/>
            <a:ext cx="2731294" cy="646331"/>
          </a:xfrm>
          <a:prstGeom prst="rect">
            <a:avLst/>
          </a:prstGeom>
          <a:noFill/>
        </p:spPr>
        <p:txBody>
          <a:bodyPr wrap="square" rtlCol="0">
            <a:spAutoFit/>
          </a:bodyPr>
          <a:lstStyle/>
          <a:p>
            <a:r>
              <a:rPr lang="en-US" dirty="0">
                <a:solidFill>
                  <a:schemeClr val="bg1"/>
                </a:solidFill>
              </a:rPr>
              <a:t>Transplant Trays</a:t>
            </a:r>
          </a:p>
          <a:p>
            <a:r>
              <a:rPr lang="en-US" dirty="0">
                <a:solidFill>
                  <a:schemeClr val="bg1"/>
                </a:solidFill>
              </a:rPr>
              <a:t>Zack Snipes 2019</a:t>
            </a:r>
          </a:p>
        </p:txBody>
      </p:sp>
    </p:spTree>
    <p:extLst>
      <p:ext uri="{BB962C8B-B14F-4D97-AF65-F5344CB8AC3E}">
        <p14:creationId xmlns:p14="http://schemas.microsoft.com/office/powerpoint/2010/main" val="280596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2DB6-4EBC-416F-86D7-C603E3A6F82E}"/>
              </a:ext>
            </a:extLst>
          </p:cNvPr>
          <p:cNvSpPr>
            <a:spLocks noGrp="1"/>
          </p:cNvSpPr>
          <p:nvPr>
            <p:ph type="title"/>
          </p:nvPr>
        </p:nvSpPr>
        <p:spPr>
          <a:xfrm>
            <a:off x="5059971" y="1783959"/>
            <a:ext cx="3483937" cy="2889114"/>
          </a:xfrm>
        </p:spPr>
        <p:txBody>
          <a:bodyPr vert="horz" lIns="91440" tIns="45720" rIns="91440" bIns="45720" rtlCol="0" anchor="b">
            <a:normAutofit fontScale="90000"/>
          </a:bodyPr>
          <a:lstStyle/>
          <a:p>
            <a:pPr algn="l">
              <a:lnSpc>
                <a:spcPct val="90000"/>
              </a:lnSpc>
            </a:pPr>
            <a:r>
              <a:rPr lang="en-US" sz="4700" kern="1200" dirty="0">
                <a:solidFill>
                  <a:schemeClr val="tx1"/>
                </a:solidFill>
                <a:latin typeface="+mj-lt"/>
                <a:ea typeface="+mj-ea"/>
                <a:cs typeface="+mj-cs"/>
              </a:rPr>
              <a:t>Flowering to Harvest Disease Management</a:t>
            </a:r>
          </a:p>
        </p:txBody>
      </p:sp>
      <p:sp>
        <p:nvSpPr>
          <p:cNvPr id="3" name="Content Placeholder 2">
            <a:extLst>
              <a:ext uri="{FF2B5EF4-FFF2-40B4-BE49-F238E27FC236}">
                <a16:creationId xmlns:a16="http://schemas.microsoft.com/office/drawing/2014/main" id="{BAA4700F-C9FA-4B60-A4C3-9B618A0BB11B}"/>
              </a:ext>
            </a:extLst>
          </p:cNvPr>
          <p:cNvSpPr>
            <a:spLocks noGrp="1"/>
          </p:cNvSpPr>
          <p:nvPr>
            <p:ph idx="1"/>
          </p:nvPr>
        </p:nvSpPr>
        <p:spPr>
          <a:xfrm>
            <a:off x="5059970" y="4750893"/>
            <a:ext cx="3483937" cy="1147863"/>
          </a:xfrm>
        </p:spPr>
        <p:txBody>
          <a:bodyPr vert="horz" lIns="91440" tIns="45720" rIns="91440" bIns="45720" rtlCol="0" anchor="t">
            <a:normAutofit/>
          </a:bodyPr>
          <a:lstStyle/>
          <a:p>
            <a:pPr>
              <a:lnSpc>
                <a:spcPct val="90000"/>
              </a:lnSpc>
              <a:spcBef>
                <a:spcPts val="1000"/>
              </a:spcBef>
            </a:pPr>
            <a:r>
              <a:rPr lang="en-US" sz="1700" kern="1200">
                <a:latin typeface="+mn-lt"/>
                <a:ea typeface="+mn-ea"/>
                <a:cs typeface="+mn-cs"/>
              </a:rPr>
              <a:t>  </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B682356-70CE-423B-BD05-822555888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58" r="8201"/>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xtBox 4">
            <a:extLst>
              <a:ext uri="{FF2B5EF4-FFF2-40B4-BE49-F238E27FC236}">
                <a16:creationId xmlns:a16="http://schemas.microsoft.com/office/drawing/2014/main" id="{2842D0EB-7356-4FA1-8F21-EDADA3E51258}"/>
              </a:ext>
            </a:extLst>
          </p:cNvPr>
          <p:cNvSpPr txBox="1"/>
          <p:nvPr/>
        </p:nvSpPr>
        <p:spPr>
          <a:xfrm>
            <a:off x="152400" y="6096000"/>
            <a:ext cx="2438400" cy="923330"/>
          </a:xfrm>
          <a:prstGeom prst="rect">
            <a:avLst/>
          </a:prstGeom>
          <a:noFill/>
        </p:spPr>
        <p:txBody>
          <a:bodyPr wrap="square" rtlCol="0">
            <a:spAutoFit/>
          </a:bodyPr>
          <a:lstStyle/>
          <a:p>
            <a:r>
              <a:rPr lang="en-US" dirty="0"/>
              <a:t>Strawberry in Bloom</a:t>
            </a:r>
          </a:p>
          <a:p>
            <a:r>
              <a:rPr lang="en-US" dirty="0"/>
              <a:t>Zack Snipes 2018</a:t>
            </a:r>
          </a:p>
          <a:p>
            <a:endParaRPr lang="en-US" dirty="0"/>
          </a:p>
        </p:txBody>
      </p:sp>
    </p:spTree>
    <p:extLst>
      <p:ext uri="{BB962C8B-B14F-4D97-AF65-F5344CB8AC3E}">
        <p14:creationId xmlns:p14="http://schemas.microsoft.com/office/powerpoint/2010/main" val="10283779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3641-3517-4574-B181-5ED7B4927CD0}"/>
              </a:ext>
            </a:extLst>
          </p:cNvPr>
          <p:cNvSpPr>
            <a:spLocks noGrp="1"/>
          </p:cNvSpPr>
          <p:nvPr>
            <p:ph type="title"/>
          </p:nvPr>
        </p:nvSpPr>
        <p:spPr>
          <a:xfrm>
            <a:off x="486696" y="925286"/>
            <a:ext cx="3399504" cy="2342534"/>
          </a:xfrm>
        </p:spPr>
        <p:txBody>
          <a:bodyPr vert="horz" lIns="91440" tIns="45720" rIns="91440" bIns="45720" rtlCol="0" anchor="ctr">
            <a:normAutofit/>
          </a:bodyPr>
          <a:lstStyle/>
          <a:p>
            <a:pPr algn="l">
              <a:lnSpc>
                <a:spcPct val="90000"/>
              </a:lnSpc>
            </a:pPr>
            <a:r>
              <a:rPr lang="en-US" sz="4400" kern="1200" dirty="0">
                <a:solidFill>
                  <a:schemeClr val="tx1"/>
                </a:solidFill>
                <a:latin typeface="+mj-lt"/>
                <a:ea typeface="+mj-ea"/>
                <a:cs typeface="+mj-cs"/>
              </a:rPr>
              <a:t>Botrytis and Anthracnose Videos</a:t>
            </a:r>
          </a:p>
        </p:txBody>
      </p:sp>
      <p:sp>
        <p:nvSpPr>
          <p:cNvPr id="3" name="Content Placeholder 2">
            <a:extLst>
              <a:ext uri="{FF2B5EF4-FFF2-40B4-BE49-F238E27FC236}">
                <a16:creationId xmlns:a16="http://schemas.microsoft.com/office/drawing/2014/main" id="{23426D91-195F-4B8C-910A-2AA5DB7BD342}"/>
              </a:ext>
            </a:extLst>
          </p:cNvPr>
          <p:cNvSpPr>
            <a:spLocks noGrp="1"/>
          </p:cNvSpPr>
          <p:nvPr>
            <p:ph idx="1"/>
          </p:nvPr>
        </p:nvSpPr>
        <p:spPr>
          <a:xfrm>
            <a:off x="413217" y="3520544"/>
            <a:ext cx="3546461" cy="1143000"/>
          </a:xfrm>
        </p:spPr>
        <p:txBody>
          <a:bodyPr vert="horz" lIns="91440" tIns="45720" rIns="91440" bIns="45720" rtlCol="0">
            <a:normAutofit/>
          </a:bodyPr>
          <a:lstStyle/>
          <a:p>
            <a:pPr indent="-228600">
              <a:lnSpc>
                <a:spcPct val="90000"/>
              </a:lnSpc>
              <a:buFont typeface="Arial" panose="020B0604020202020204" pitchFamily="34" charset="0"/>
              <a:buChar char="•"/>
            </a:pPr>
            <a:r>
              <a:rPr lang="en-US" kern="1200" dirty="0">
                <a:latin typeface="+mn-lt"/>
                <a:ea typeface="+mn-ea"/>
                <a:cs typeface="+mn-cs"/>
                <a:hlinkClick r:id="rId3"/>
              </a:rPr>
              <a:t>https://phytographics.myportfolio.com/strawberry-diseases</a:t>
            </a:r>
            <a:endParaRPr lang="en-US" kern="1200" dirty="0">
              <a:latin typeface="+mn-lt"/>
              <a:ea typeface="+mn-ea"/>
              <a:cs typeface="+mn-cs"/>
            </a:endParaRPr>
          </a:p>
          <a:p>
            <a:pPr indent="-228600">
              <a:lnSpc>
                <a:spcPct val="90000"/>
              </a:lnSpc>
              <a:buFont typeface="Arial" panose="020B0604020202020204" pitchFamily="34" charset="0"/>
              <a:buChar char="•"/>
            </a:pPr>
            <a:endParaRPr lang="en-US" sz="1600" kern="1200" dirty="0">
              <a:latin typeface="+mn-lt"/>
              <a:ea typeface="+mn-ea"/>
              <a:cs typeface="+mn-cs"/>
            </a:endParaRPr>
          </a:p>
        </p:txBody>
      </p:sp>
      <p:pic>
        <p:nvPicPr>
          <p:cNvPr id="4" name="Picture 3">
            <a:extLst>
              <a:ext uri="{FF2B5EF4-FFF2-40B4-BE49-F238E27FC236}">
                <a16:creationId xmlns:a16="http://schemas.microsoft.com/office/drawing/2014/main" id="{BE321FFA-12F0-4EEA-9FAC-5BA69ECE03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740" r="-2" b="2460"/>
          <a:stretch/>
        </p:blipFill>
        <p:spPr>
          <a:xfrm>
            <a:off x="4338691" y="914400"/>
            <a:ext cx="4783538" cy="5791199"/>
          </a:xfrm>
          <a:prstGeom prst="rect">
            <a:avLst/>
          </a:prstGeom>
          <a:effectLst/>
        </p:spPr>
      </p:pic>
      <p:sp>
        <p:nvSpPr>
          <p:cNvPr id="5" name="TextBox 4">
            <a:extLst>
              <a:ext uri="{FF2B5EF4-FFF2-40B4-BE49-F238E27FC236}">
                <a16:creationId xmlns:a16="http://schemas.microsoft.com/office/drawing/2014/main" id="{DC284928-4743-4231-B96A-4FDB03A74C74}"/>
              </a:ext>
            </a:extLst>
          </p:cNvPr>
          <p:cNvSpPr txBox="1"/>
          <p:nvPr/>
        </p:nvSpPr>
        <p:spPr>
          <a:xfrm>
            <a:off x="486696" y="6059268"/>
            <a:ext cx="3851995" cy="646331"/>
          </a:xfrm>
          <a:prstGeom prst="rect">
            <a:avLst/>
          </a:prstGeom>
          <a:noFill/>
        </p:spPr>
        <p:txBody>
          <a:bodyPr wrap="square" rtlCol="0">
            <a:spAutoFit/>
          </a:bodyPr>
          <a:lstStyle/>
          <a:p>
            <a:r>
              <a:rPr lang="en-US" dirty="0"/>
              <a:t>Botrytis (Gray Mold) on Strawberry</a:t>
            </a:r>
          </a:p>
          <a:p>
            <a:r>
              <a:rPr lang="en-US" dirty="0"/>
              <a:t>Zack Snipes 2019</a:t>
            </a:r>
          </a:p>
        </p:txBody>
      </p:sp>
    </p:spTree>
    <p:extLst>
      <p:ext uri="{BB962C8B-B14F-4D97-AF65-F5344CB8AC3E}">
        <p14:creationId xmlns:p14="http://schemas.microsoft.com/office/powerpoint/2010/main" val="359313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C4C40-F20D-4D01-B76C-34CF6EA9C5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36" b="31814"/>
          <a:stretch/>
        </p:blipFill>
        <p:spPr>
          <a:xfrm>
            <a:off x="-1" y="10"/>
            <a:ext cx="9144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id="{01D6A90C-078D-456B-8596-E8863423FD8D}"/>
              </a:ext>
            </a:extLst>
          </p:cNvPr>
          <p:cNvSpPr>
            <a:spLocks noGrp="1"/>
          </p:cNvSpPr>
          <p:nvPr>
            <p:ph type="title"/>
          </p:nvPr>
        </p:nvSpPr>
        <p:spPr>
          <a:xfrm>
            <a:off x="152400" y="2607120"/>
            <a:ext cx="3962400" cy="1964879"/>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Smallfruits.org</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5628A7-97D2-4CE0-B455-4287E5490090}"/>
              </a:ext>
            </a:extLst>
          </p:cNvPr>
          <p:cNvSpPr>
            <a:spLocks noGrp="1"/>
          </p:cNvSpPr>
          <p:nvPr>
            <p:ph idx="1"/>
          </p:nvPr>
        </p:nvSpPr>
        <p:spPr>
          <a:xfrm>
            <a:off x="430421" y="4277679"/>
            <a:ext cx="3444766" cy="1964879"/>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800" kern="1200" dirty="0">
                <a:latin typeface="+mn-lt"/>
                <a:ea typeface="+mn-ea"/>
                <a:cs typeface="+mn-cs"/>
                <a:hlinkClick r:id="rId4"/>
              </a:rPr>
              <a:t>http://smallfruits.org/assets/documents/ipm-guides/StrawberryIPMGuide.pdf</a:t>
            </a:r>
            <a:endParaRPr lang="en-US" sz="2800" kern="1200" dirty="0">
              <a:latin typeface="+mn-lt"/>
              <a:ea typeface="+mn-ea"/>
              <a:cs typeface="+mn-cs"/>
            </a:endParaRPr>
          </a:p>
          <a:p>
            <a:pPr indent="-228600">
              <a:lnSpc>
                <a:spcPct val="90000"/>
              </a:lnSpc>
              <a:buFont typeface="Arial" panose="020B0604020202020204" pitchFamily="34" charset="0"/>
              <a:buChar char="•"/>
            </a:pPr>
            <a:endParaRPr lang="en-US" sz="1575" kern="1200" dirty="0">
              <a:latin typeface="+mn-lt"/>
              <a:ea typeface="+mn-ea"/>
              <a:cs typeface="+mn-cs"/>
            </a:endParaRPr>
          </a:p>
          <a:p>
            <a:pPr indent="-228600">
              <a:lnSpc>
                <a:spcPct val="90000"/>
              </a:lnSpc>
              <a:buFont typeface="Arial" panose="020B0604020202020204" pitchFamily="34" charset="0"/>
              <a:buChar char="•"/>
            </a:pPr>
            <a:endParaRPr lang="en-US" sz="1575" kern="1200" dirty="0">
              <a:latin typeface="+mn-lt"/>
              <a:ea typeface="+mn-ea"/>
              <a:cs typeface="+mn-cs"/>
            </a:endParaRPr>
          </a:p>
        </p:txBody>
      </p:sp>
      <p:sp>
        <p:nvSpPr>
          <p:cNvPr id="5" name="TextBox 4">
            <a:extLst>
              <a:ext uri="{FF2B5EF4-FFF2-40B4-BE49-F238E27FC236}">
                <a16:creationId xmlns:a16="http://schemas.microsoft.com/office/drawing/2014/main" id="{7FA734AC-853D-4A8F-B1A5-FB4658189A87}"/>
              </a:ext>
            </a:extLst>
          </p:cNvPr>
          <p:cNvSpPr txBox="1"/>
          <p:nvPr/>
        </p:nvSpPr>
        <p:spPr>
          <a:xfrm>
            <a:off x="439616" y="6178661"/>
            <a:ext cx="3074779" cy="646331"/>
          </a:xfrm>
          <a:prstGeom prst="rect">
            <a:avLst/>
          </a:prstGeom>
          <a:noFill/>
        </p:spPr>
        <p:txBody>
          <a:bodyPr wrap="square" rtlCol="0">
            <a:spAutoFit/>
          </a:bodyPr>
          <a:lstStyle/>
          <a:p>
            <a:pPr algn="ctr"/>
            <a:r>
              <a:rPr lang="en-US" dirty="0"/>
              <a:t>Early Spring Pollination</a:t>
            </a:r>
          </a:p>
          <a:p>
            <a:pPr algn="ctr"/>
            <a:r>
              <a:rPr lang="en-US" dirty="0"/>
              <a:t>Zack Snipes 2015</a:t>
            </a:r>
          </a:p>
        </p:txBody>
      </p:sp>
    </p:spTree>
    <p:extLst>
      <p:ext uri="{BB962C8B-B14F-4D97-AF65-F5344CB8AC3E}">
        <p14:creationId xmlns:p14="http://schemas.microsoft.com/office/powerpoint/2010/main" val="182219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4F4A-A7D5-455A-9902-8A2FC17BC9D9}"/>
              </a:ext>
            </a:extLst>
          </p:cNvPr>
          <p:cNvSpPr>
            <a:spLocks noGrp="1"/>
          </p:cNvSpPr>
          <p:nvPr>
            <p:ph type="title"/>
          </p:nvPr>
        </p:nvSpPr>
        <p:spPr>
          <a:xfrm>
            <a:off x="248920" y="629266"/>
            <a:ext cx="2976377" cy="2571134"/>
          </a:xfrm>
        </p:spPr>
        <p:txBody>
          <a:bodyPr vert="horz" lIns="91440" tIns="45720" rIns="91440" bIns="45720" rtlCol="0" anchor="ctr">
            <a:normAutofit/>
          </a:bodyPr>
          <a:lstStyle/>
          <a:p>
            <a:pPr>
              <a:lnSpc>
                <a:spcPct val="90000"/>
              </a:lnSpc>
            </a:pPr>
            <a:r>
              <a:rPr lang="en-US" sz="6600" kern="1200" dirty="0" err="1">
                <a:solidFill>
                  <a:schemeClr val="tx1"/>
                </a:solidFill>
                <a:latin typeface="+mj-lt"/>
                <a:ea typeface="+mj-ea"/>
                <a:cs typeface="+mj-cs"/>
              </a:rPr>
              <a:t>MyIPM</a:t>
            </a:r>
            <a:r>
              <a:rPr lang="en-US" sz="6600" kern="1200" dirty="0">
                <a:solidFill>
                  <a:schemeClr val="tx1"/>
                </a:solidFill>
                <a:latin typeface="+mj-lt"/>
                <a:ea typeface="+mj-ea"/>
                <a:cs typeface="+mj-cs"/>
              </a:rPr>
              <a:t> App</a:t>
            </a:r>
          </a:p>
        </p:txBody>
      </p:sp>
      <p:sp>
        <p:nvSpPr>
          <p:cNvPr id="3" name="Content Placeholder 2">
            <a:extLst>
              <a:ext uri="{FF2B5EF4-FFF2-40B4-BE49-F238E27FC236}">
                <a16:creationId xmlns:a16="http://schemas.microsoft.com/office/drawing/2014/main" id="{EECA9022-10CB-4625-B9BA-3E2163086FD7}"/>
              </a:ext>
            </a:extLst>
          </p:cNvPr>
          <p:cNvSpPr>
            <a:spLocks noGrp="1"/>
          </p:cNvSpPr>
          <p:nvPr>
            <p:ph idx="1"/>
          </p:nvPr>
        </p:nvSpPr>
        <p:spPr>
          <a:xfrm>
            <a:off x="513912" y="4793225"/>
            <a:ext cx="2738599" cy="3785419"/>
          </a:xfrm>
        </p:spPr>
        <p:txBody>
          <a:bodyPr vert="horz" lIns="91440" tIns="45720" rIns="91440" bIns="45720" rtlCol="0">
            <a:normAutofit/>
          </a:bodyPr>
          <a:lstStyle/>
          <a:p>
            <a:pPr indent="-228600">
              <a:lnSpc>
                <a:spcPct val="90000"/>
              </a:lnSpc>
              <a:buFont typeface="Arial" panose="020B0604020202020204" pitchFamily="34" charset="0"/>
              <a:buChar char="•"/>
            </a:pPr>
            <a:r>
              <a:rPr lang="en-US" kern="1200" dirty="0">
                <a:latin typeface="+mn-lt"/>
                <a:ea typeface="+mn-ea"/>
                <a:cs typeface="+mn-cs"/>
                <a:hlinkClick r:id="rId3"/>
              </a:rPr>
              <a:t>https://www.clemson.edu/extension/peach/commercial/diseases/myipmsmartphoneappseries.html</a:t>
            </a:r>
            <a:endParaRPr lang="en-US" kern="1200" dirty="0">
              <a:latin typeface="+mn-lt"/>
              <a:ea typeface="+mn-ea"/>
              <a:cs typeface="+mn-cs"/>
            </a:endParaRPr>
          </a:p>
          <a:p>
            <a:pPr indent="-228600">
              <a:lnSpc>
                <a:spcPct val="90000"/>
              </a:lnSpc>
              <a:buFont typeface="Arial" panose="020B0604020202020204" pitchFamily="34" charset="0"/>
              <a:buChar char="•"/>
            </a:pPr>
            <a:endParaRPr lang="en-US" sz="1600" kern="1200" dirty="0">
              <a:latin typeface="+mn-lt"/>
              <a:ea typeface="+mn-ea"/>
              <a:cs typeface="+mn-cs"/>
            </a:endParaRPr>
          </a:p>
        </p:txBody>
      </p:sp>
      <p:pic>
        <p:nvPicPr>
          <p:cNvPr id="7" name="Picture 6">
            <a:extLst>
              <a:ext uri="{FF2B5EF4-FFF2-40B4-BE49-F238E27FC236}">
                <a16:creationId xmlns:a16="http://schemas.microsoft.com/office/drawing/2014/main" id="{38CED167-09A0-4A45-9D5D-C92F9942B0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874" t="18887" r="12105" b="22532"/>
          <a:stretch/>
        </p:blipFill>
        <p:spPr>
          <a:xfrm>
            <a:off x="3953428" y="925951"/>
            <a:ext cx="4978969" cy="5150658"/>
          </a:xfrm>
          <a:prstGeom prst="rect">
            <a:avLst/>
          </a:prstGeom>
          <a:effectLst/>
        </p:spPr>
      </p:pic>
      <p:pic>
        <p:nvPicPr>
          <p:cNvPr id="5" name="Picture 4" descr="A picture containing hat, drawing&#10;&#10;Description automatically generated">
            <a:extLst>
              <a:ext uri="{FF2B5EF4-FFF2-40B4-BE49-F238E27FC236}">
                <a16:creationId xmlns:a16="http://schemas.microsoft.com/office/drawing/2014/main" id="{72C4C108-7BBE-4BE0-912C-E6175B92C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547" y="2881313"/>
            <a:ext cx="2952750" cy="1552575"/>
          </a:xfrm>
          <a:prstGeom prst="rect">
            <a:avLst/>
          </a:prstGeom>
        </p:spPr>
      </p:pic>
      <p:sp>
        <p:nvSpPr>
          <p:cNvPr id="6" name="TextBox 5">
            <a:extLst>
              <a:ext uri="{FF2B5EF4-FFF2-40B4-BE49-F238E27FC236}">
                <a16:creationId xmlns:a16="http://schemas.microsoft.com/office/drawing/2014/main" id="{2F04ED01-5B2C-4B91-AA80-E104CCE4B9B3}"/>
              </a:ext>
            </a:extLst>
          </p:cNvPr>
          <p:cNvSpPr txBox="1"/>
          <p:nvPr/>
        </p:nvSpPr>
        <p:spPr>
          <a:xfrm>
            <a:off x="4897924" y="6078989"/>
            <a:ext cx="3089976" cy="646331"/>
          </a:xfrm>
          <a:prstGeom prst="rect">
            <a:avLst/>
          </a:prstGeom>
          <a:noFill/>
        </p:spPr>
        <p:txBody>
          <a:bodyPr wrap="square" rtlCol="0">
            <a:spAutoFit/>
          </a:bodyPr>
          <a:lstStyle/>
          <a:p>
            <a:pPr algn="ctr"/>
            <a:r>
              <a:rPr lang="en-US" dirty="0"/>
              <a:t>Crown Rot on Strawberry</a:t>
            </a:r>
          </a:p>
          <a:p>
            <a:pPr algn="ctr"/>
            <a:r>
              <a:rPr lang="en-US" dirty="0"/>
              <a:t>Zack Snipes 2018</a:t>
            </a:r>
          </a:p>
        </p:txBody>
      </p:sp>
    </p:spTree>
    <p:extLst>
      <p:ext uri="{BB962C8B-B14F-4D97-AF65-F5344CB8AC3E}">
        <p14:creationId xmlns:p14="http://schemas.microsoft.com/office/powerpoint/2010/main" val="229253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76CF-0209-4CDB-A8DE-B1E8958ECA17}"/>
              </a:ext>
            </a:extLst>
          </p:cNvPr>
          <p:cNvSpPr>
            <a:spLocks noGrp="1"/>
          </p:cNvSpPr>
          <p:nvPr>
            <p:ph type="title"/>
          </p:nvPr>
        </p:nvSpPr>
        <p:spPr>
          <a:xfrm>
            <a:off x="2438400" y="885497"/>
            <a:ext cx="4038600" cy="609600"/>
          </a:xfrm>
        </p:spPr>
        <p:txBody>
          <a:bodyPr/>
          <a:lstStyle/>
          <a:p>
            <a:r>
              <a:rPr lang="en-US" dirty="0"/>
              <a:t>Weather Stations</a:t>
            </a:r>
          </a:p>
        </p:txBody>
      </p:sp>
      <p:pic>
        <p:nvPicPr>
          <p:cNvPr id="5" name="Content Placeholder 4" descr="A sign on the side of a lake&#10;&#10;Description generated with very high confidence">
            <a:extLst>
              <a:ext uri="{FF2B5EF4-FFF2-40B4-BE49-F238E27FC236}">
                <a16:creationId xmlns:a16="http://schemas.microsoft.com/office/drawing/2014/main" id="{4198F670-4A4C-42D8-BAFC-2D588257006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469" t="3125" r="16797" b="14063"/>
          <a:stretch/>
        </p:blipFill>
        <p:spPr>
          <a:xfrm>
            <a:off x="4724400" y="1609261"/>
            <a:ext cx="3809496" cy="4486739"/>
          </a:xfrm>
        </p:spPr>
      </p:pic>
      <p:pic>
        <p:nvPicPr>
          <p:cNvPr id="1026" name="Picture 2" descr="6ea7f02e-9886-4a4d-acf4-c868d8ece783@namprd06">
            <a:extLst>
              <a:ext uri="{FF2B5EF4-FFF2-40B4-BE49-F238E27FC236}">
                <a16:creationId xmlns:a16="http://schemas.microsoft.com/office/drawing/2014/main" id="{891978FC-16CC-49B6-8EED-4ED6F33070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7253" r="3031" b="6744"/>
          <a:stretch/>
        </p:blipFill>
        <p:spPr bwMode="auto">
          <a:xfrm>
            <a:off x="685800" y="1524000"/>
            <a:ext cx="313980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932FD8B-76A3-4A08-B469-E7FE97D07BE6}"/>
              </a:ext>
            </a:extLst>
          </p:cNvPr>
          <p:cNvSpPr txBox="1"/>
          <p:nvPr/>
        </p:nvSpPr>
        <p:spPr>
          <a:xfrm>
            <a:off x="4457700" y="6096000"/>
            <a:ext cx="4724400" cy="646331"/>
          </a:xfrm>
          <a:prstGeom prst="rect">
            <a:avLst/>
          </a:prstGeom>
          <a:noFill/>
        </p:spPr>
        <p:txBody>
          <a:bodyPr wrap="square" rtlCol="0">
            <a:spAutoFit/>
          </a:bodyPr>
          <a:lstStyle/>
          <a:p>
            <a:pPr algn="ctr"/>
            <a:r>
              <a:rPr lang="en-US" dirty="0"/>
              <a:t>Disease Forecasting at Boone Hall Farms</a:t>
            </a:r>
          </a:p>
          <a:p>
            <a:pPr algn="ctr"/>
            <a:r>
              <a:rPr lang="en-US" dirty="0"/>
              <a:t>Zack Snipes 2017</a:t>
            </a:r>
          </a:p>
        </p:txBody>
      </p:sp>
    </p:spTree>
    <p:extLst>
      <p:ext uri="{BB962C8B-B14F-4D97-AF65-F5344CB8AC3E}">
        <p14:creationId xmlns:p14="http://schemas.microsoft.com/office/powerpoint/2010/main" val="100107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F1D8-E929-4CDD-AB61-E7F609FE0EA8}"/>
              </a:ext>
            </a:extLst>
          </p:cNvPr>
          <p:cNvSpPr>
            <a:spLocks noGrp="1"/>
          </p:cNvSpPr>
          <p:nvPr>
            <p:ph type="title"/>
          </p:nvPr>
        </p:nvSpPr>
        <p:spPr/>
        <p:txBody>
          <a:bodyPr/>
          <a:lstStyle/>
          <a:p>
            <a:r>
              <a:rPr lang="en-US" dirty="0"/>
              <a:t>Resistance Management</a:t>
            </a:r>
          </a:p>
        </p:txBody>
      </p:sp>
      <p:pic>
        <p:nvPicPr>
          <p:cNvPr id="5" name="Content Placeholder 4" descr="A picture containing table, food&#10;&#10;Description generated with high confidence">
            <a:extLst>
              <a:ext uri="{FF2B5EF4-FFF2-40B4-BE49-F238E27FC236}">
                <a16:creationId xmlns:a16="http://schemas.microsoft.com/office/drawing/2014/main" id="{44DE04FF-DE7D-4831-AF49-5AB00E7E8C0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98294" y="1502229"/>
            <a:ext cx="3712369" cy="4949825"/>
          </a:xfrm>
        </p:spPr>
      </p:pic>
      <p:sp>
        <p:nvSpPr>
          <p:cNvPr id="3" name="TextBox 2">
            <a:extLst>
              <a:ext uri="{FF2B5EF4-FFF2-40B4-BE49-F238E27FC236}">
                <a16:creationId xmlns:a16="http://schemas.microsoft.com/office/drawing/2014/main" id="{705CE885-E0D3-4F52-91D6-5CBCC5F172E5}"/>
              </a:ext>
            </a:extLst>
          </p:cNvPr>
          <p:cNvSpPr txBox="1"/>
          <p:nvPr/>
        </p:nvSpPr>
        <p:spPr>
          <a:xfrm>
            <a:off x="6226991" y="5257800"/>
            <a:ext cx="2667000" cy="923330"/>
          </a:xfrm>
          <a:prstGeom prst="rect">
            <a:avLst/>
          </a:prstGeom>
          <a:noFill/>
        </p:spPr>
        <p:txBody>
          <a:bodyPr wrap="square" rtlCol="0">
            <a:spAutoFit/>
          </a:bodyPr>
          <a:lstStyle/>
          <a:p>
            <a:r>
              <a:rPr lang="en-US" dirty="0"/>
              <a:t>Sampling Strawberry for Botrytis Resistance</a:t>
            </a:r>
          </a:p>
          <a:p>
            <a:r>
              <a:rPr lang="en-US" dirty="0"/>
              <a:t>Zack Snipes 2016</a:t>
            </a:r>
          </a:p>
        </p:txBody>
      </p:sp>
    </p:spTree>
    <p:extLst>
      <p:ext uri="{BB962C8B-B14F-4D97-AF65-F5344CB8AC3E}">
        <p14:creationId xmlns:p14="http://schemas.microsoft.com/office/powerpoint/2010/main" val="18868725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70611F83-EC6F-1A4A-A09F-A96BD60C9844}" vid="{D2D47D5B-33B3-CF48-AB89-2EA9B940B6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2264</Words>
  <Application>Microsoft Office PowerPoint</Application>
  <PresentationFormat>On-screen Show (4:3)</PresentationFormat>
  <Paragraphs>100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Verdana</vt:lpstr>
      <vt:lpstr>Default Design</vt:lpstr>
      <vt:lpstr>Strawberry Disease Management</vt:lpstr>
      <vt:lpstr>Timing </vt:lpstr>
      <vt:lpstr>Planting to Flowering Disease Management</vt:lpstr>
      <vt:lpstr>Flowering to Harvest Disease Management</vt:lpstr>
      <vt:lpstr>Botrytis and Anthracnose Videos</vt:lpstr>
      <vt:lpstr>Smallfruits.org</vt:lpstr>
      <vt:lpstr>MyIPM App</vt:lpstr>
      <vt:lpstr>Weather Stations</vt:lpstr>
      <vt:lpstr>Resistance Management</vt:lpstr>
      <vt:lpstr>Tips for a Successful 2020</vt:lpstr>
      <vt:lpstr>Tips for a Successful 2020</vt:lpstr>
      <vt:lpstr>Tips for a Successful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Strawberry Disease Management</dc:title>
  <dc:creator>Zachary Boone Snipes</dc:creator>
  <cp:lastModifiedBy>Zachary Boone Snipes</cp:lastModifiedBy>
  <cp:revision>21</cp:revision>
  <dcterms:created xsi:type="dcterms:W3CDTF">2019-08-01T20:06:37Z</dcterms:created>
  <dcterms:modified xsi:type="dcterms:W3CDTF">2020-02-18T21:27:11Z</dcterms:modified>
</cp:coreProperties>
</file>