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89" r:id="rId3"/>
    <p:sldId id="292" r:id="rId4"/>
    <p:sldId id="269" r:id="rId5"/>
    <p:sldId id="270" r:id="rId6"/>
    <p:sldId id="271" r:id="rId7"/>
    <p:sldId id="272" r:id="rId8"/>
    <p:sldId id="273" r:id="rId9"/>
    <p:sldId id="276" r:id="rId10"/>
    <p:sldId id="274" r:id="rId11"/>
    <p:sldId id="275" r:id="rId12"/>
    <p:sldId id="277" r:id="rId13"/>
    <p:sldId id="278" r:id="rId14"/>
    <p:sldId id="279" r:id="rId15"/>
    <p:sldId id="280" r:id="rId16"/>
    <p:sldId id="281" r:id="rId17"/>
    <p:sldId id="282" r:id="rId18"/>
    <p:sldId id="283" r:id="rId19"/>
    <p:sldId id="284" r:id="rId20"/>
    <p:sldId id="285" r:id="rId21"/>
    <p:sldId id="286" r:id="rId22"/>
    <p:sldId id="293" r:id="rId23"/>
    <p:sldId id="294" r:id="rId24"/>
    <p:sldId id="295" r:id="rId25"/>
    <p:sldId id="298" r:id="rId26"/>
    <p:sldId id="297" r:id="rId27"/>
    <p:sldId id="296" r:id="rId28"/>
    <p:sldId id="287" r:id="rId29"/>
    <p:sldId id="288" r:id="rId30"/>
    <p:sldId id="299" r:id="rId31"/>
    <p:sldId id="300" r:id="rId32"/>
    <p:sldId id="302" r:id="rId33"/>
    <p:sldId id="303" r:id="rId34"/>
    <p:sldId id="301" r:id="rId35"/>
    <p:sldId id="304" r:id="rId36"/>
    <p:sldId id="305" r:id="rId3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A47"/>
    <a:srgbClr val="F56600"/>
    <a:srgbClr val="339966"/>
    <a:srgbClr val="37424A"/>
    <a:srgbClr val="E0DED8"/>
    <a:srgbClr val="FFCB4F"/>
    <a:srgbClr val="8996A0"/>
    <a:srgbClr val="CAE3E9"/>
    <a:srgbClr val="47D5CD"/>
    <a:srgbClr val="BE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95701" autoAdjust="0"/>
  </p:normalViewPr>
  <p:slideViewPr>
    <p:cSldViewPr>
      <p:cViewPr varScale="1">
        <p:scale>
          <a:sx n="67" d="100"/>
          <a:sy n="67" d="100"/>
        </p:scale>
        <p:origin x="668" y="40"/>
      </p:cViewPr>
      <p:guideLst>
        <p:guide orient="horz" pos="2160"/>
        <p:guide pos="3840"/>
      </p:guideLst>
    </p:cSldViewPr>
  </p:slideViewPr>
  <p:outlineViewPr>
    <p:cViewPr>
      <p:scale>
        <a:sx n="33" d="100"/>
        <a:sy n="33" d="100"/>
      </p:scale>
      <p:origin x="0" y="-23264"/>
    </p:cViewPr>
  </p:outlineViewPr>
  <p:notesTextViewPr>
    <p:cViewPr>
      <p:scale>
        <a:sx n="100" d="100"/>
        <a:sy n="100" d="100"/>
      </p:scale>
      <p:origin x="0" y="0"/>
    </p:cViewPr>
  </p:notesTextViewPr>
  <p:sorterViewPr>
    <p:cViewPr>
      <p:scale>
        <a:sx n="1" d="2"/>
        <a:sy n="1" d="2"/>
      </p:scale>
      <p:origin x="0" y="0"/>
    </p:cViewPr>
  </p:sorterViewPr>
  <p:notesViewPr>
    <p:cSldViewPr>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3B01F-E8E2-3F4F-B057-BAC35DD1C077}" type="datetimeFigureOut">
              <a:rPr lang="en-US" smtClean="0"/>
              <a:t>3/11/2021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E72BA-6CA4-CA4E-9543-BACD855E47C0}" type="slidenum">
              <a:rPr lang="en-US" smtClean="0"/>
              <a:t>‹#›</a:t>
            </a:fld>
            <a:endParaRPr lang="en-US"/>
          </a:p>
        </p:txBody>
      </p:sp>
    </p:spTree>
    <p:extLst>
      <p:ext uri="{BB962C8B-B14F-4D97-AF65-F5344CB8AC3E}">
        <p14:creationId xmlns:p14="http://schemas.microsoft.com/office/powerpoint/2010/main" val="1725879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863B7EB-2BD9-48E9-940D-EFDE81AB9CDA}" type="datetimeFigureOut">
              <a:rPr lang="en-US"/>
              <a:pPr>
                <a:defRPr/>
              </a:pPr>
              <a:t>3/11/2021</a:t>
            </a:fld>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F24B53-728C-4A1E-9167-E705E19846A3}" type="slidenum">
              <a:rPr lang="en-US"/>
              <a:pPr>
                <a:defRPr/>
              </a:pPr>
              <a:t>‹#›</a:t>
            </a:fld>
            <a:endParaRPr lang="en-US"/>
          </a:p>
        </p:txBody>
      </p:sp>
    </p:spTree>
    <p:extLst>
      <p:ext uri="{BB962C8B-B14F-4D97-AF65-F5344CB8AC3E}">
        <p14:creationId xmlns:p14="http://schemas.microsoft.com/office/powerpoint/2010/main" val="114676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2488" y="4267200"/>
            <a:ext cx="10961511" cy="1066800"/>
          </a:xfrm>
        </p:spPr>
        <p:txBody>
          <a:bodyPr/>
          <a:lstStyle>
            <a:lvl1pPr marL="0" indent="0" algn="l">
              <a:buNone/>
              <a:defRPr sz="2000" baseline="0">
                <a:solidFill>
                  <a:srgbClr val="2E1A47"/>
                </a:solidFill>
                <a:latin typeface="+mj-lt"/>
                <a:ea typeface="Verdana" charset="0"/>
                <a:cs typeface="Verdana"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subtitle or presenter details</a:t>
            </a:r>
          </a:p>
        </p:txBody>
      </p:sp>
      <p:sp>
        <p:nvSpPr>
          <p:cNvPr id="7" name="Title 6"/>
          <p:cNvSpPr>
            <a:spLocks noGrp="1"/>
          </p:cNvSpPr>
          <p:nvPr>
            <p:ph type="title"/>
          </p:nvPr>
        </p:nvSpPr>
        <p:spPr>
          <a:xfrm>
            <a:off x="711200" y="3124200"/>
            <a:ext cx="10972800" cy="1143000"/>
          </a:xfrm>
        </p:spPr>
        <p:txBody>
          <a:bodyPr anchor="b"/>
          <a:lstStyle>
            <a:lvl1pPr algn="l">
              <a:defRPr sz="3200" b="1" i="0" cap="all" baseline="0">
                <a:solidFill>
                  <a:srgbClr val="339966"/>
                </a:solidFill>
                <a:latin typeface="+mj-lt"/>
                <a:ea typeface="Verdana" charset="0"/>
                <a:cs typeface="Verdana" charset="0"/>
              </a:defRPr>
            </a:lvl1pPr>
          </a:lstStyle>
          <a:p>
            <a:r>
              <a:rPr lang="en-US"/>
              <a:t>Click to edit Master title style</a:t>
            </a:r>
            <a:endParaRPr lang="en-US" dirty="0"/>
          </a:p>
        </p:txBody>
      </p:sp>
      <p:pic>
        <p:nvPicPr>
          <p:cNvPr id="5" name="Picture 4" descr="A sign in the dark&#10;&#10;Description automatically generated">
            <a:extLst>
              <a:ext uri="{FF2B5EF4-FFF2-40B4-BE49-F238E27FC236}">
                <a16:creationId xmlns:a16="http://schemas.microsoft.com/office/drawing/2014/main" id="{88996194-59D5-F244-BD08-C4F8D152E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1000" y="1260155"/>
            <a:ext cx="7627334" cy="13045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5594098"/>
            <a:ext cx="11379200" cy="578103"/>
          </a:xfrm>
        </p:spPr>
        <p:txBody>
          <a:bodyPr anchor="b"/>
          <a:lstStyle>
            <a:lvl1pPr algn="l">
              <a:defRPr sz="1400" b="1">
                <a:latin typeface="+mj-lt"/>
              </a:defRPr>
            </a:lvl1pPr>
          </a:lstStyle>
          <a:p>
            <a:r>
              <a:rPr lang="en-US" dirty="0"/>
              <a:t>Image Caption</a:t>
            </a:r>
          </a:p>
        </p:txBody>
      </p:sp>
      <p:sp>
        <p:nvSpPr>
          <p:cNvPr id="3" name="Picture Placeholder 2"/>
          <p:cNvSpPr>
            <a:spLocks noGrp="1"/>
          </p:cNvSpPr>
          <p:nvPr>
            <p:ph type="pic" idx="1"/>
          </p:nvPr>
        </p:nvSpPr>
        <p:spPr>
          <a:xfrm>
            <a:off x="406400" y="990601"/>
            <a:ext cx="113792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406400" y="6172200"/>
            <a:ext cx="11379200" cy="457200"/>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pic>
        <p:nvPicPr>
          <p:cNvPr id="6" name="Picture 5" descr="A picture containing sitting, food&#10;&#10;Description automatically generated">
            <a:extLst>
              <a:ext uri="{FF2B5EF4-FFF2-40B4-BE49-F238E27FC236}">
                <a16:creationId xmlns:a16="http://schemas.microsoft.com/office/drawing/2014/main" id="{89D382CB-4110-CA47-BCC7-9F7B1C94B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0" y="990601"/>
            <a:ext cx="55880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Picture Placeholder 2"/>
          <p:cNvSpPr>
            <a:spLocks noGrp="1"/>
          </p:cNvSpPr>
          <p:nvPr>
            <p:ph type="pic" idx="10"/>
          </p:nvPr>
        </p:nvSpPr>
        <p:spPr>
          <a:xfrm>
            <a:off x="6197600" y="990601"/>
            <a:ext cx="55880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itle 1"/>
          <p:cNvSpPr>
            <a:spLocks noGrp="1"/>
          </p:cNvSpPr>
          <p:nvPr>
            <p:ph type="title" hasCustomPrompt="1"/>
          </p:nvPr>
        </p:nvSpPr>
        <p:spPr>
          <a:xfrm>
            <a:off x="406400" y="5594097"/>
            <a:ext cx="5588000" cy="685848"/>
          </a:xfrm>
        </p:spPr>
        <p:txBody>
          <a:bodyPr anchor="b"/>
          <a:lstStyle>
            <a:lvl1pPr algn="l">
              <a:defRPr sz="1400" b="1">
                <a:latin typeface="+mj-lt"/>
              </a:defRPr>
            </a:lvl1pPr>
          </a:lstStyle>
          <a:p>
            <a:r>
              <a:rPr lang="en-US" dirty="0"/>
              <a:t>Image Caption</a:t>
            </a:r>
          </a:p>
        </p:txBody>
      </p:sp>
      <p:sp>
        <p:nvSpPr>
          <p:cNvPr id="12" name="Text Placeholder 3"/>
          <p:cNvSpPr>
            <a:spLocks noGrp="1"/>
          </p:cNvSpPr>
          <p:nvPr>
            <p:ph type="body" sz="half" idx="2" hasCustomPrompt="1"/>
          </p:nvPr>
        </p:nvSpPr>
        <p:spPr>
          <a:xfrm>
            <a:off x="406400" y="6279898"/>
            <a:ext cx="5588000" cy="349502"/>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4" name="Text Placeholder 3"/>
          <p:cNvSpPr>
            <a:spLocks noGrp="1"/>
          </p:cNvSpPr>
          <p:nvPr>
            <p:ph type="body" sz="half" idx="11" hasCustomPrompt="1"/>
          </p:nvPr>
        </p:nvSpPr>
        <p:spPr>
          <a:xfrm>
            <a:off x="6197600" y="6279898"/>
            <a:ext cx="5588000" cy="349502"/>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5" name="Text Placeholder 12"/>
          <p:cNvSpPr>
            <a:spLocks noGrp="1"/>
          </p:cNvSpPr>
          <p:nvPr>
            <p:ph type="body" sz="quarter" idx="12" hasCustomPrompt="1"/>
          </p:nvPr>
        </p:nvSpPr>
        <p:spPr>
          <a:xfrm>
            <a:off x="6197600" y="5594350"/>
            <a:ext cx="5588000" cy="685548"/>
          </a:xfrm>
        </p:spPr>
        <p:txBody>
          <a:bodyPr anchor="b"/>
          <a:lstStyle>
            <a:lvl1pPr>
              <a:defRPr sz="1400" b="1" baseline="0">
                <a:latin typeface="+mj-lt"/>
              </a:defRPr>
            </a:lvl1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dirty="0"/>
              <a:t>Image Caption</a:t>
            </a:r>
          </a:p>
        </p:txBody>
      </p:sp>
      <p:pic>
        <p:nvPicPr>
          <p:cNvPr id="9" name="Picture 8" descr="A picture containing sitting, food&#10;&#10;Description automatically generated">
            <a:extLst>
              <a:ext uri="{FF2B5EF4-FFF2-40B4-BE49-F238E27FC236}">
                <a16:creationId xmlns:a16="http://schemas.microsoft.com/office/drawing/2014/main" id="{2075FF5A-C771-2445-8FE4-3D067DF18B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extLst>
      <p:ext uri="{BB962C8B-B14F-4D97-AF65-F5344CB8AC3E}">
        <p14:creationId xmlns:p14="http://schemas.microsoft.com/office/powerpoint/2010/main" val="45411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CAFLS">
    <p:spTree>
      <p:nvGrpSpPr>
        <p:cNvPr id="1" name=""/>
        <p:cNvGrpSpPr/>
        <p:nvPr/>
      </p:nvGrpSpPr>
      <p:grpSpPr>
        <a:xfrm>
          <a:off x="0" y="0"/>
          <a:ext cx="0" cy="0"/>
          <a:chOff x="0" y="0"/>
          <a:chExt cx="0" cy="0"/>
        </a:xfrm>
      </p:grpSpPr>
      <p:sp>
        <p:nvSpPr>
          <p:cNvPr id="13" name="TextBox 12"/>
          <p:cNvSpPr txBox="1"/>
          <p:nvPr userDrawn="1"/>
        </p:nvSpPr>
        <p:spPr>
          <a:xfrm>
            <a:off x="5715000" y="2057400"/>
            <a:ext cx="5943600" cy="3347840"/>
          </a:xfrm>
          <a:prstGeom prst="rect">
            <a:avLst/>
          </a:prstGeom>
          <a:noFill/>
        </p:spPr>
        <p:txBody>
          <a:bodyPr wrap="square" rtlCol="0">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400" b="1" kern="1300" spc="0" baseline="0" dirty="0">
                <a:solidFill>
                  <a:srgbClr val="2E1A47"/>
                </a:solidFill>
                <a:effectLst/>
                <a:latin typeface="+mj-lt"/>
              </a:rPr>
              <a:t>The College of Agriculture, Forestry and Life Sciences </a:t>
            </a:r>
            <a:r>
              <a:rPr lang="en-US" sz="2400" kern="1300" spc="0" baseline="0" dirty="0">
                <a:solidFill>
                  <a:srgbClr val="2E1A47"/>
                </a:solidFill>
                <a:effectLst/>
                <a:latin typeface="+mj-lt"/>
              </a:rPr>
              <a:t>is deeply rooted in Clemson University’s heritage as a land-grant institution, advancing founder Thomas Green Clemson’s vision of higher education that benefits South Carolina.</a:t>
            </a:r>
          </a:p>
        </p:txBody>
      </p:sp>
      <p:pic>
        <p:nvPicPr>
          <p:cNvPr id="7" name="Picture 6" descr="Image of a bee on a flower"/>
          <p:cNvPicPr>
            <a:picLocks noChangeAspect="1"/>
          </p:cNvPicPr>
          <p:nvPr userDrawn="1"/>
        </p:nvPicPr>
        <p:blipFill rotWithShape="1">
          <a:blip r:embed="rId2" cstate="hqprint">
            <a:extLst>
              <a:ext uri="{28A0092B-C50C-407E-A947-70E740481C1C}">
                <a14:useLocalDpi xmlns:a14="http://schemas.microsoft.com/office/drawing/2010/main"/>
              </a:ext>
            </a:extLst>
          </a:blip>
          <a:srcRect t="-1"/>
          <a:stretch/>
        </p:blipFill>
        <p:spPr>
          <a:xfrm>
            <a:off x="914400" y="1447800"/>
            <a:ext cx="4412840" cy="4648884"/>
          </a:xfrm>
          <a:prstGeom prst="rect">
            <a:avLst/>
          </a:prstGeom>
        </p:spPr>
      </p:pic>
      <p:pic>
        <p:nvPicPr>
          <p:cNvPr id="5" name="Picture 4" descr="A picture containing sitting, food&#10;&#10;Description automatically generated">
            <a:extLst>
              <a:ext uri="{FF2B5EF4-FFF2-40B4-BE49-F238E27FC236}">
                <a16:creationId xmlns:a16="http://schemas.microsoft.com/office/drawing/2014/main" id="{A20F841A-91E0-F744-82B5-C05268A4EF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Extension">
    <p:spTree>
      <p:nvGrpSpPr>
        <p:cNvPr id="1" name=""/>
        <p:cNvGrpSpPr/>
        <p:nvPr/>
      </p:nvGrpSpPr>
      <p:grpSpPr>
        <a:xfrm>
          <a:off x="0" y="0"/>
          <a:ext cx="0" cy="0"/>
          <a:chOff x="0" y="0"/>
          <a:chExt cx="0" cy="0"/>
        </a:xfrm>
      </p:grpSpPr>
      <p:sp>
        <p:nvSpPr>
          <p:cNvPr id="4" name="TextBox 3"/>
          <p:cNvSpPr txBox="1"/>
          <p:nvPr userDrawn="1"/>
        </p:nvSpPr>
        <p:spPr>
          <a:xfrm>
            <a:off x="5410200" y="1828798"/>
            <a:ext cx="5943600" cy="3901837"/>
          </a:xfrm>
          <a:prstGeom prst="rect">
            <a:avLst/>
          </a:prstGeom>
          <a:noFill/>
        </p:spPr>
        <p:txBody>
          <a:bodyPr wrap="square" rtlCol="0">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400" b="1" kern="1300" spc="0" baseline="0" dirty="0">
                <a:solidFill>
                  <a:srgbClr val="2E1A47"/>
                </a:solidFill>
                <a:effectLst/>
                <a:latin typeface="+mj-lt"/>
              </a:rPr>
              <a:t>Clemson Extension </a:t>
            </a:r>
            <a:r>
              <a:rPr lang="en-US" sz="2400" kern="1300" spc="0" baseline="0" dirty="0">
                <a:solidFill>
                  <a:srgbClr val="2E1A47"/>
                </a:solidFill>
                <a:effectLst/>
                <a:latin typeface="+mj-lt"/>
              </a:rPr>
              <a:t>helps improve the quality of life of all South Carolinians by providing unbiased, research-based information through an array of public outreach programs in youth development; agribusiness; agriculture; food, nutrition and health; and natural resources.</a:t>
            </a:r>
          </a:p>
        </p:txBody>
      </p:sp>
      <p:pic>
        <p:nvPicPr>
          <p:cNvPr id="7" name="Picture 6" descr="Group of students in a school garden."/>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838200" y="1371600"/>
            <a:ext cx="3962400" cy="4637187"/>
          </a:xfrm>
          <a:prstGeom prst="rect">
            <a:avLst/>
          </a:prstGeom>
        </p:spPr>
      </p:pic>
      <p:pic>
        <p:nvPicPr>
          <p:cNvPr id="5" name="Picture 4" descr="A picture containing sitting, food&#10;&#10;Description automatically generated">
            <a:extLst>
              <a:ext uri="{FF2B5EF4-FFF2-40B4-BE49-F238E27FC236}">
                <a16:creationId xmlns:a16="http://schemas.microsoft.com/office/drawing/2014/main" id="{42F96720-B9B6-E642-8420-27829B5029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bout PSA">
    <p:spTree>
      <p:nvGrpSpPr>
        <p:cNvPr id="1" name=""/>
        <p:cNvGrpSpPr/>
        <p:nvPr/>
      </p:nvGrpSpPr>
      <p:grpSpPr>
        <a:xfrm>
          <a:off x="0" y="0"/>
          <a:ext cx="0" cy="0"/>
          <a:chOff x="0" y="0"/>
          <a:chExt cx="0" cy="0"/>
        </a:xfrm>
      </p:grpSpPr>
      <p:sp>
        <p:nvSpPr>
          <p:cNvPr id="5" name="Rectangle 4"/>
          <p:cNvSpPr/>
          <p:nvPr userDrawn="1"/>
        </p:nvSpPr>
        <p:spPr>
          <a:xfrm>
            <a:off x="203201" y="4016276"/>
            <a:ext cx="7950199" cy="2308324"/>
          </a:xfrm>
          <a:prstGeom prst="rect">
            <a:avLst/>
          </a:prstGeom>
        </p:spPr>
        <p:txBody>
          <a:bodyPr wrap="square">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400" b="1" kern="1300" spc="0" baseline="0" dirty="0">
                <a:solidFill>
                  <a:srgbClr val="2E1A47"/>
                </a:solidFill>
                <a:effectLst/>
                <a:latin typeface="+mj-lt"/>
              </a:rPr>
              <a:t>Clemson Public Service and Agriculture</a:t>
            </a:r>
          </a:p>
          <a:p>
            <a:pPr marL="0" marR="0" indent="0" algn="l" defTabSz="914400" rtl="0" eaLnBrk="1" fontAlgn="base" latinLnBrk="0" hangingPunct="1">
              <a:lnSpc>
                <a:spcPct val="150000"/>
              </a:lnSpc>
              <a:spcBef>
                <a:spcPct val="0"/>
              </a:spcBef>
              <a:spcAft>
                <a:spcPct val="0"/>
              </a:spcAft>
              <a:buClrTx/>
              <a:buSzTx/>
              <a:buFontTx/>
              <a:buNone/>
              <a:tabLst/>
              <a:defRPr/>
            </a:pPr>
            <a:r>
              <a:rPr lang="en-US" sz="2400" b="0" kern="1300" spc="0" baseline="0" dirty="0">
                <a:solidFill>
                  <a:srgbClr val="2E1A47"/>
                </a:solidFill>
                <a:effectLst/>
                <a:latin typeface="+mj-lt"/>
              </a:rPr>
              <a:t>delivers impartial, science-based information</a:t>
            </a:r>
          </a:p>
          <a:p>
            <a:pPr marL="0" marR="0" indent="0" algn="l" defTabSz="914400" rtl="0" eaLnBrk="1" fontAlgn="base" latinLnBrk="0" hangingPunct="1">
              <a:lnSpc>
                <a:spcPct val="150000"/>
              </a:lnSpc>
              <a:spcBef>
                <a:spcPct val="0"/>
              </a:spcBef>
              <a:spcAft>
                <a:spcPct val="0"/>
              </a:spcAft>
              <a:buClrTx/>
              <a:buSzTx/>
              <a:buFontTx/>
              <a:buNone/>
              <a:tabLst/>
              <a:defRPr/>
            </a:pPr>
            <a:r>
              <a:rPr lang="en-US" sz="2400" b="0" kern="1300" spc="0" baseline="0" dirty="0">
                <a:solidFill>
                  <a:srgbClr val="2E1A47"/>
                </a:solidFill>
                <a:effectLst/>
                <a:latin typeface="+mj-lt"/>
              </a:rPr>
              <a:t>through research, outreach and regulatory programs</a:t>
            </a:r>
          </a:p>
          <a:p>
            <a:pPr marL="0" marR="0" indent="0" algn="l" defTabSz="914400" rtl="0" eaLnBrk="1" fontAlgn="base" latinLnBrk="0" hangingPunct="1">
              <a:lnSpc>
                <a:spcPct val="150000"/>
              </a:lnSpc>
              <a:spcBef>
                <a:spcPct val="0"/>
              </a:spcBef>
              <a:spcAft>
                <a:spcPct val="0"/>
              </a:spcAft>
              <a:buClrTx/>
              <a:buSzTx/>
              <a:buFontTx/>
              <a:buNone/>
              <a:tabLst/>
              <a:defRPr/>
            </a:pPr>
            <a:r>
              <a:rPr lang="en-US" sz="2400" b="0" kern="1300" spc="0" baseline="0" dirty="0">
                <a:solidFill>
                  <a:srgbClr val="2E1A47"/>
                </a:solidFill>
                <a:effectLst/>
                <a:latin typeface="+mj-lt"/>
              </a:rPr>
              <a:t>designed to improve the quality of life in South Carolina.</a:t>
            </a:r>
          </a:p>
        </p:txBody>
      </p:sp>
      <p:pic>
        <p:nvPicPr>
          <p:cNvPr id="2" name="Picture 1" descr="Map of South Carolina showing where Clemson Public Service and Agriculture units are located across the state."/>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76800" y="1051041"/>
            <a:ext cx="6931854" cy="5502159"/>
          </a:xfrm>
          <a:prstGeom prst="rect">
            <a:avLst/>
          </a:prstGeom>
        </p:spPr>
      </p:pic>
      <p:pic>
        <p:nvPicPr>
          <p:cNvPr id="7" name="Picture 6" descr="A picture containing sitting, food&#10;&#10;Description automatically generated">
            <a:extLst>
              <a:ext uri="{FF2B5EF4-FFF2-40B4-BE49-F238E27FC236}">
                <a16:creationId xmlns:a16="http://schemas.microsoft.com/office/drawing/2014/main" id="{6BA1F70D-D1D5-C848-BF19-D6E762DC5C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5" descr="A picture containing sitting, food&#10;&#10;Description automatically generated">
            <a:extLst>
              <a:ext uri="{FF2B5EF4-FFF2-40B4-BE49-F238E27FC236}">
                <a16:creationId xmlns:a16="http://schemas.microsoft.com/office/drawing/2014/main" id="{01C38332-426D-C340-B12F-2551124730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
        <p:nvSpPr>
          <p:cNvPr id="2" name="Title 1"/>
          <p:cNvSpPr>
            <a:spLocks noGrp="1"/>
          </p:cNvSpPr>
          <p:nvPr>
            <p:ph type="title"/>
          </p:nvPr>
        </p:nvSpPr>
        <p:spPr>
          <a:xfrm>
            <a:off x="304800" y="914400"/>
            <a:ext cx="11575627" cy="6096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11573" y="1676400"/>
            <a:ext cx="11575627" cy="4876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573" y="990600"/>
            <a:ext cx="11575627" cy="55626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pic>
        <p:nvPicPr>
          <p:cNvPr id="4" name="Picture 3" descr="A picture containing sitting, food&#10;&#10;Description automatically generated">
            <a:extLst>
              <a:ext uri="{FF2B5EF4-FFF2-40B4-BE49-F238E27FC236}">
                <a16:creationId xmlns:a16="http://schemas.microsoft.com/office/drawing/2014/main" id="{B5206634-2F9F-1E46-BE4E-378533F3E9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200" b="1" cap="all" baseline="0">
                <a:solidFill>
                  <a:srgbClr val="2E1A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2E1A4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userDrawn="1"/>
        </p:nvCxnSpPr>
        <p:spPr>
          <a:xfrm>
            <a:off x="1117601" y="4406900"/>
            <a:ext cx="10208684" cy="0"/>
          </a:xfrm>
          <a:prstGeom prst="line">
            <a:avLst/>
          </a:prstGeom>
          <a:ln w="12700">
            <a:solidFill>
              <a:srgbClr val="339966"/>
            </a:solidFill>
          </a:ln>
          <a:effectLst/>
        </p:spPr>
        <p:style>
          <a:lnRef idx="1">
            <a:schemeClr val="accent1"/>
          </a:lnRef>
          <a:fillRef idx="0">
            <a:schemeClr val="accent1"/>
          </a:fillRef>
          <a:effectRef idx="0">
            <a:schemeClr val="accent1"/>
          </a:effectRef>
          <a:fontRef idx="minor">
            <a:schemeClr val="tx1"/>
          </a:fontRef>
        </p:style>
      </p:cxnSp>
      <p:pic>
        <p:nvPicPr>
          <p:cNvPr id="6" name="Picture 5" descr="A picture containing sitting, food&#10;&#10;Description automatically generated">
            <a:extLst>
              <a:ext uri="{FF2B5EF4-FFF2-40B4-BE49-F238E27FC236}">
                <a16:creationId xmlns:a16="http://schemas.microsoft.com/office/drawing/2014/main" id="{C3B089E5-3D10-A34D-9C91-73A8C1DBC3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685800"/>
          </a:xfrm>
        </p:spPr>
        <p:txBody>
          <a:bodyPr/>
          <a:lstStyle>
            <a:lvl1pPr>
              <a:defRPr sz="4400"/>
            </a:lvl1pPr>
          </a:lstStyle>
          <a:p>
            <a:r>
              <a:rPr lang="en-US"/>
              <a:t>Click to edit Master title style</a:t>
            </a:r>
            <a:endParaRPr lang="en-US" dirty="0"/>
          </a:p>
        </p:txBody>
      </p:sp>
      <p:sp>
        <p:nvSpPr>
          <p:cNvPr id="3" name="Content Placeholder 2"/>
          <p:cNvSpPr>
            <a:spLocks noGrp="1"/>
          </p:cNvSpPr>
          <p:nvPr>
            <p:ph sz="half" idx="1"/>
          </p:nvPr>
        </p:nvSpPr>
        <p:spPr>
          <a:xfrm>
            <a:off x="304800" y="1752600"/>
            <a:ext cx="5689600" cy="4800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752600"/>
            <a:ext cx="5689600" cy="4800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pic>
        <p:nvPicPr>
          <p:cNvPr id="6" name="Picture 5" descr="A picture containing sitting, food&#10;&#10;Description automatically generated">
            <a:extLst>
              <a:ext uri="{FF2B5EF4-FFF2-40B4-BE49-F238E27FC236}">
                <a16:creationId xmlns:a16="http://schemas.microsoft.com/office/drawing/2014/main" id="{B1565F30-C78F-ED45-8A0B-874A0E32CB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612648"/>
          </a:xfrm>
        </p:spPr>
        <p:txBody>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311573" y="1676400"/>
            <a:ext cx="5684944" cy="4572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2316162"/>
            <a:ext cx="5691717" cy="42425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6193367" y="1676400"/>
            <a:ext cx="5680287" cy="4572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16162"/>
            <a:ext cx="5693833" cy="4237038"/>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p:txBody>
      </p:sp>
      <p:pic>
        <p:nvPicPr>
          <p:cNvPr id="8" name="Picture 7" descr="A picture containing sitting, food&#10;&#10;Description automatically generated">
            <a:extLst>
              <a:ext uri="{FF2B5EF4-FFF2-40B4-BE49-F238E27FC236}">
                <a16:creationId xmlns:a16="http://schemas.microsoft.com/office/drawing/2014/main" id="{171C125C-F8B3-F645-BAD4-A882D3E7E4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971800"/>
            <a:ext cx="11582400" cy="685800"/>
          </a:xfrm>
        </p:spPr>
        <p:txBody>
          <a:bodyPr/>
          <a:lstStyle>
            <a:lvl1pPr>
              <a:defRPr sz="4400" b="1" cap="none" baseline="0">
                <a:solidFill>
                  <a:srgbClr val="2E1A47"/>
                </a:solidFill>
              </a:defRPr>
            </a:lvl1pPr>
          </a:lstStyle>
          <a:p>
            <a:r>
              <a:rPr lang="en-US" dirty="0"/>
              <a:t>Click to edit title style</a:t>
            </a:r>
          </a:p>
        </p:txBody>
      </p:sp>
      <p:pic>
        <p:nvPicPr>
          <p:cNvPr id="4" name="Picture 3" descr="A picture containing sitting, food&#10;&#10;Description automatically generated">
            <a:extLst>
              <a:ext uri="{FF2B5EF4-FFF2-40B4-BE49-F238E27FC236}">
                <a16:creationId xmlns:a16="http://schemas.microsoft.com/office/drawing/2014/main" id="{EAB61B5F-975F-874B-857E-0665AA3416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 picture containing sitting, food&#10;&#10;Description automatically generated">
            <a:extLst>
              <a:ext uri="{FF2B5EF4-FFF2-40B4-BE49-F238E27FC236}">
                <a16:creationId xmlns:a16="http://schemas.microsoft.com/office/drawing/2014/main" id="{8D22D7BE-752F-A340-B69E-DC4735C91E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8157" y="990601"/>
            <a:ext cx="4200737" cy="729919"/>
          </a:xfrm>
        </p:spPr>
        <p:txBody>
          <a:bodyPr anchor="b"/>
          <a:lstStyle>
            <a:lvl1pPr algn="l">
              <a:defRPr sz="1600" b="1">
                <a:latin typeface="+mj-lt"/>
              </a:defRPr>
            </a:lvl1pPr>
          </a:lstStyle>
          <a:p>
            <a:r>
              <a:rPr lang="en-US" dirty="0"/>
              <a:t>Click to edit master title style</a:t>
            </a:r>
          </a:p>
        </p:txBody>
      </p:sp>
      <p:sp>
        <p:nvSpPr>
          <p:cNvPr id="3" name="Content Placeholder 2"/>
          <p:cNvSpPr>
            <a:spLocks noGrp="1"/>
          </p:cNvSpPr>
          <p:nvPr>
            <p:ph idx="1"/>
          </p:nvPr>
        </p:nvSpPr>
        <p:spPr>
          <a:xfrm>
            <a:off x="304800" y="990600"/>
            <a:ext cx="7120467" cy="54864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7674610" y="1828799"/>
            <a:ext cx="4214284" cy="4648201"/>
          </a:xfrm>
        </p:spPr>
        <p:txBody>
          <a:bodyPr/>
          <a:lstStyle>
            <a:lvl1pPr marL="0" indent="0">
              <a:buNone/>
              <a:defRPr sz="12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A picture containing sitting, food&#10;&#10;Description automatically generated">
            <a:extLst>
              <a:ext uri="{FF2B5EF4-FFF2-40B4-BE49-F238E27FC236}">
                <a16:creationId xmlns:a16="http://schemas.microsoft.com/office/drawing/2014/main" id="{C279BAC6-3265-354B-92B1-616AE3EB98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800" y="81909"/>
            <a:ext cx="3193627" cy="5493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914400"/>
            <a:ext cx="1158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04800" y="1905000"/>
            <a:ext cx="1158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5" name="Rectangle 4"/>
          <p:cNvSpPr/>
          <p:nvPr userDrawn="1"/>
        </p:nvSpPr>
        <p:spPr>
          <a:xfrm>
            <a:off x="0" y="0"/>
            <a:ext cx="12192000" cy="685800"/>
          </a:xfrm>
          <a:prstGeom prst="rect">
            <a:avLst/>
          </a:prstGeom>
          <a:solidFill>
            <a:srgbClr val="2E1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2192" y="718268"/>
            <a:ext cx="12192000" cy="119932"/>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56600"/>
              </a:solidFill>
            </a:endParaRPr>
          </a:p>
        </p:txBody>
      </p:sp>
      <p:sp>
        <p:nvSpPr>
          <p:cNvPr id="2" name="Rectangle 1">
            <a:extLst>
              <a:ext uri="{FF2B5EF4-FFF2-40B4-BE49-F238E27FC236}">
                <a16:creationId xmlns:a16="http://schemas.microsoft.com/office/drawing/2014/main" id="{C7AB6744-BABD-9242-B85F-D2E55AD572A3}"/>
              </a:ext>
            </a:extLst>
          </p:cNvPr>
          <p:cNvSpPr/>
          <p:nvPr userDrawn="1"/>
        </p:nvSpPr>
        <p:spPr>
          <a:xfrm>
            <a:off x="0" y="6705600"/>
            <a:ext cx="12192000" cy="182880"/>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1" r:id="rId3"/>
    <p:sldLayoutId id="2147483657" r:id="rId4"/>
    <p:sldLayoutId id="2147483656" r:id="rId5"/>
    <p:sldLayoutId id="2147483655" r:id="rId6"/>
    <p:sldLayoutId id="2147483654" r:id="rId7"/>
    <p:sldLayoutId id="2147483653" r:id="rId8"/>
    <p:sldLayoutId id="2147483652" r:id="rId9"/>
    <p:sldLayoutId id="2147483651" r:id="rId10"/>
    <p:sldLayoutId id="2147483660" r:id="rId11"/>
    <p:sldLayoutId id="2147483663" r:id="rId12"/>
    <p:sldLayoutId id="2147483664" r:id="rId13"/>
    <p:sldLayoutId id="2147483665" r:id="rId14"/>
  </p:sldLayoutIdLst>
  <p:txStyles>
    <p:titleStyle>
      <a:lvl1pPr algn="ctr" rtl="0" eaLnBrk="1" fontAlgn="base" hangingPunct="1">
        <a:spcBef>
          <a:spcPct val="0"/>
        </a:spcBef>
        <a:spcAft>
          <a:spcPct val="0"/>
        </a:spcAft>
        <a:defRPr sz="3600">
          <a:solidFill>
            <a:srgbClr val="2E1A47"/>
          </a:solidFill>
          <a:latin typeface="+mj-lt"/>
          <a:ea typeface="Verdana" charset="0"/>
          <a:cs typeface="Verdana"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0" indent="0" algn="l" rtl="0" eaLnBrk="1" fontAlgn="base" hangingPunct="1">
        <a:spcBef>
          <a:spcPct val="20000"/>
        </a:spcBef>
        <a:spcAft>
          <a:spcPct val="0"/>
        </a:spcAft>
        <a:buNone/>
        <a:defRPr sz="2800">
          <a:solidFill>
            <a:srgbClr val="2E1A47"/>
          </a:solidFill>
          <a:latin typeface="+mj-lt"/>
          <a:ea typeface="Verdana" charset="0"/>
          <a:cs typeface="Verdana" charset="0"/>
        </a:defRPr>
      </a:lvl1pPr>
      <a:lvl2pPr marL="457200" indent="0" algn="l" rtl="0" eaLnBrk="1" fontAlgn="base" hangingPunct="1">
        <a:spcBef>
          <a:spcPct val="20000"/>
        </a:spcBef>
        <a:spcAft>
          <a:spcPct val="0"/>
        </a:spcAft>
        <a:buNone/>
        <a:defRPr sz="24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r.wikipedia.org/wiki/Fichier:Red_Holstein.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ds.od.nih.gov/factsheets/VitaminA-HealthProfessional/" TargetMode="External"/><Relationship Id="rId2" Type="http://schemas.openxmlformats.org/officeDocument/2006/relationships/hyperlink" Target="http://umm.edu/health/medical/altmed/supplement/betacaroten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Glamorgan_cattle"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en.wikipedia.org/wiki/Brindle" TargetMode="Externa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thorn@Clemson.edu"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14BD46B-42AD-E843-9BBB-15AB73143194}"/>
              </a:ext>
            </a:extLst>
          </p:cNvPr>
          <p:cNvSpPr>
            <a:spLocks noGrp="1"/>
          </p:cNvSpPr>
          <p:nvPr>
            <p:ph type="subTitle" idx="1"/>
          </p:nvPr>
        </p:nvSpPr>
        <p:spPr/>
        <p:txBody>
          <a:bodyPr/>
          <a:lstStyle/>
          <a:p>
            <a:r>
              <a:rPr lang="en-US" dirty="0"/>
              <a:t>Tina Horn, </a:t>
            </a:r>
            <a:r>
              <a:rPr lang="en-US"/>
              <a:t>Mark Cathcart, and Alana West</a:t>
            </a:r>
            <a:endParaRPr lang="en-US" dirty="0"/>
          </a:p>
        </p:txBody>
      </p:sp>
      <p:sp>
        <p:nvSpPr>
          <p:cNvPr id="3" name="Title 2">
            <a:extLst>
              <a:ext uri="{FF2B5EF4-FFF2-40B4-BE49-F238E27FC236}">
                <a16:creationId xmlns:a16="http://schemas.microsoft.com/office/drawing/2014/main" id="{B630DAAA-6699-9E4E-9E06-EC10EA7CF567}"/>
              </a:ext>
            </a:extLst>
          </p:cNvPr>
          <p:cNvSpPr>
            <a:spLocks noGrp="1"/>
          </p:cNvSpPr>
          <p:nvPr>
            <p:ph type="title"/>
          </p:nvPr>
        </p:nvSpPr>
        <p:spPr/>
        <p:txBody>
          <a:bodyPr/>
          <a:lstStyle/>
          <a:p>
            <a:r>
              <a:rPr lang="en-US" dirty="0"/>
              <a:t>Dairy Module 1: </a:t>
            </a:r>
            <a:r>
              <a:rPr lang="en-US"/>
              <a:t>breeds and selection</a:t>
            </a:r>
            <a:r>
              <a:rPr lang="en-US" dirty="0"/>
              <a:t>, </a:t>
            </a:r>
          </a:p>
        </p:txBody>
      </p:sp>
    </p:spTree>
    <p:extLst>
      <p:ext uri="{BB962C8B-B14F-4D97-AF65-F5344CB8AC3E}">
        <p14:creationId xmlns:p14="http://schemas.microsoft.com/office/powerpoint/2010/main" val="290113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73F3-7D18-40C3-BC21-C71542CCE4A6}"/>
              </a:ext>
            </a:extLst>
          </p:cNvPr>
          <p:cNvSpPr>
            <a:spLocks noGrp="1"/>
          </p:cNvSpPr>
          <p:nvPr>
            <p:ph type="title"/>
          </p:nvPr>
        </p:nvSpPr>
        <p:spPr>
          <a:xfrm>
            <a:off x="304801" y="914400"/>
            <a:ext cx="6096000" cy="609600"/>
          </a:xfrm>
        </p:spPr>
        <p:txBody>
          <a:bodyPr/>
          <a:lstStyle/>
          <a:p>
            <a:r>
              <a:rPr lang="en-US" sz="3600" b="1" dirty="0"/>
              <a:t>Holstein</a:t>
            </a:r>
          </a:p>
        </p:txBody>
      </p:sp>
      <p:pic>
        <p:nvPicPr>
          <p:cNvPr id="4" name="Picture 3" descr="Red and White Holstein Dairy Cow ">
            <a:extLst>
              <a:ext uri="{FF2B5EF4-FFF2-40B4-BE49-F238E27FC236}">
                <a16:creationId xmlns:a16="http://schemas.microsoft.com/office/drawing/2014/main" id="{FC9C9900-6976-4A3C-A729-8425AF0AD967}"/>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71" r="7499"/>
          <a:stretch/>
        </p:blipFill>
        <p:spPr>
          <a:xfrm>
            <a:off x="314740" y="1524000"/>
            <a:ext cx="5690480" cy="4724400"/>
          </a:xfrm>
          <a:prstGeom prst="rect">
            <a:avLst/>
          </a:prstGeom>
        </p:spPr>
      </p:pic>
      <p:sp>
        <p:nvSpPr>
          <p:cNvPr id="5" name="Rectangle 4">
            <a:extLst>
              <a:ext uri="{FF2B5EF4-FFF2-40B4-BE49-F238E27FC236}">
                <a16:creationId xmlns:a16="http://schemas.microsoft.com/office/drawing/2014/main" id="{1CEB64A9-A4D4-4DA2-8088-C1854472A818}"/>
              </a:ext>
            </a:extLst>
          </p:cNvPr>
          <p:cNvSpPr/>
          <p:nvPr/>
        </p:nvSpPr>
        <p:spPr>
          <a:xfrm>
            <a:off x="6216599" y="1524000"/>
            <a:ext cx="5407855" cy="5047536"/>
          </a:xfrm>
          <a:prstGeom prst="rect">
            <a:avLst/>
          </a:prstGeom>
        </p:spPr>
        <p:txBody>
          <a:bodyPr wrap="square">
            <a:spAutoFit/>
          </a:bodyPr>
          <a:lstStyle/>
          <a:p>
            <a:pPr algn="ctr"/>
            <a:r>
              <a:rPr lang="en-US" altLang="en-US" b="1" dirty="0">
                <a:solidFill>
                  <a:srgbClr val="2E1A47"/>
                </a:solidFill>
                <a:latin typeface="+mj-lt"/>
              </a:rPr>
              <a:t>The Red and White coloring in some Holsteins is caused by a recessive gene and appears when the dam (mother) and sire (father) are both carriers </a:t>
            </a:r>
          </a:p>
          <a:p>
            <a:pPr algn="ctr"/>
            <a:endParaRPr lang="en-US" altLang="en-US" b="1" dirty="0">
              <a:solidFill>
                <a:srgbClr val="2E1A47"/>
              </a:solidFill>
              <a:latin typeface="+mj-lt"/>
            </a:endParaRPr>
          </a:p>
          <a:p>
            <a:pPr algn="ctr"/>
            <a:r>
              <a:rPr lang="en-US" b="1" dirty="0">
                <a:solidFill>
                  <a:srgbClr val="2E1A47"/>
                </a:solidFill>
                <a:latin typeface="+mj-lt"/>
              </a:rPr>
              <a:t>Just like in humans, every animal inherits two genes for each trait from their parents. Some genes are more dominant than others. For example, brown eyes are dominant over blue eyes. If someone has a brown eyed gene and a blue eye gene, they will have brown eyes. They will only have blue eyes if both genes are blue. </a:t>
            </a:r>
            <a:br>
              <a:rPr lang="en-US" b="1" dirty="0">
                <a:solidFill>
                  <a:srgbClr val="2E1A47"/>
                </a:solidFill>
                <a:latin typeface="+mj-lt"/>
              </a:rPr>
            </a:br>
            <a:br>
              <a:rPr lang="en-US" b="1" dirty="0">
                <a:solidFill>
                  <a:srgbClr val="2E1A47"/>
                </a:solidFill>
                <a:latin typeface="+mj-lt"/>
              </a:rPr>
            </a:br>
            <a:r>
              <a:rPr lang="en-US" b="1" dirty="0">
                <a:solidFill>
                  <a:srgbClr val="2E1A47"/>
                </a:solidFill>
                <a:latin typeface="+mj-lt"/>
              </a:rPr>
              <a:t>The brown eyed gene is called the dominant gene and the blue eyed gene is the recessive gene, just like the black hair coat gene is dominant and the red hair coat is recessive.</a:t>
            </a:r>
            <a:br>
              <a:rPr lang="en-US" sz="1600" b="1" dirty="0">
                <a:solidFill>
                  <a:srgbClr val="2E1A47"/>
                </a:solidFill>
                <a:latin typeface="+mj-lt"/>
              </a:rPr>
            </a:br>
            <a:endParaRPr lang="en-US" altLang="en-US" sz="1600" b="1" dirty="0">
              <a:solidFill>
                <a:srgbClr val="2E1A47"/>
              </a:solidFill>
              <a:latin typeface="+mj-lt"/>
            </a:endParaRPr>
          </a:p>
        </p:txBody>
      </p:sp>
    </p:spTree>
    <p:extLst>
      <p:ext uri="{BB962C8B-B14F-4D97-AF65-F5344CB8AC3E}">
        <p14:creationId xmlns:p14="http://schemas.microsoft.com/office/powerpoint/2010/main" val="204634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F66C-76D4-4699-AB30-38E2971C82DA}"/>
              </a:ext>
            </a:extLst>
          </p:cNvPr>
          <p:cNvSpPr>
            <a:spLocks noGrp="1"/>
          </p:cNvSpPr>
          <p:nvPr>
            <p:ph type="title"/>
          </p:nvPr>
        </p:nvSpPr>
        <p:spPr>
          <a:xfrm>
            <a:off x="304801" y="914400"/>
            <a:ext cx="5791200" cy="609600"/>
          </a:xfrm>
        </p:spPr>
        <p:txBody>
          <a:bodyPr/>
          <a:lstStyle/>
          <a:p>
            <a:r>
              <a:rPr lang="en-US" sz="3600" b="1" dirty="0"/>
              <a:t>Jersey</a:t>
            </a:r>
          </a:p>
        </p:txBody>
      </p:sp>
      <p:sp>
        <p:nvSpPr>
          <p:cNvPr id="4" name="TextBox 3">
            <a:extLst>
              <a:ext uri="{FF2B5EF4-FFF2-40B4-BE49-F238E27FC236}">
                <a16:creationId xmlns:a16="http://schemas.microsoft.com/office/drawing/2014/main" id="{E8152DE7-3680-4713-BA87-272D2ADB2C53}"/>
              </a:ext>
            </a:extLst>
          </p:cNvPr>
          <p:cNvSpPr txBox="1"/>
          <p:nvPr/>
        </p:nvSpPr>
        <p:spPr>
          <a:xfrm>
            <a:off x="6483983" y="1510230"/>
            <a:ext cx="4909624" cy="5755422"/>
          </a:xfrm>
          <a:prstGeom prst="rect">
            <a:avLst/>
          </a:prstGeom>
          <a:noFill/>
        </p:spPr>
        <p:txBody>
          <a:bodyPr wrap="square" rtlCol="0">
            <a:spAutoFit/>
          </a:bodyPr>
          <a:lstStyle/>
          <a:p>
            <a:r>
              <a:rPr lang="en-US" sz="2000" b="1" dirty="0">
                <a:solidFill>
                  <a:srgbClr val="2E1A47"/>
                </a:solidFill>
                <a:latin typeface="+mj-lt"/>
              </a:rPr>
              <a:t>Color Pattern:</a:t>
            </a:r>
          </a:p>
          <a:p>
            <a:r>
              <a:rPr lang="en-US" b="1" dirty="0">
                <a:solidFill>
                  <a:srgbClr val="2E1A47"/>
                </a:solidFill>
                <a:latin typeface="+mj-lt"/>
              </a:rPr>
              <a:t>Vary from a very light gray or mouse color to a very dark fawn or a shade that is almost black.  White markings are also acceptable.</a:t>
            </a:r>
            <a:endParaRPr lang="en-US" b="1" dirty="0">
              <a:solidFill>
                <a:srgbClr val="2E1A47"/>
              </a:solidFill>
            </a:endParaRPr>
          </a:p>
          <a:p>
            <a:endParaRPr lang="en-US" sz="1000" b="1" dirty="0">
              <a:solidFill>
                <a:srgbClr val="2E1A47"/>
              </a:solidFill>
              <a:latin typeface="+mj-lt"/>
            </a:endParaRPr>
          </a:p>
          <a:p>
            <a:r>
              <a:rPr lang="en-US" sz="2000" b="1" dirty="0">
                <a:solidFill>
                  <a:srgbClr val="2E1A47"/>
                </a:solidFill>
                <a:latin typeface="+mj-lt"/>
              </a:rPr>
              <a:t>Origin: </a:t>
            </a:r>
          </a:p>
          <a:p>
            <a:r>
              <a:rPr lang="en-US" b="1" dirty="0">
                <a:solidFill>
                  <a:srgbClr val="2E1A47"/>
                </a:solidFill>
                <a:latin typeface="+mj-lt"/>
              </a:rPr>
              <a:t>The Isle of Jersey in the English Channel</a:t>
            </a:r>
          </a:p>
          <a:p>
            <a:pPr algn="ctr"/>
            <a:r>
              <a:rPr lang="en-US" sz="1400" dirty="0">
                <a:solidFill>
                  <a:srgbClr val="2E1A47"/>
                </a:solidFill>
                <a:latin typeface="+mj-lt"/>
              </a:rPr>
              <a:t>Came to the US in early 1850’s</a:t>
            </a:r>
          </a:p>
          <a:p>
            <a:endParaRPr lang="en-US" sz="1000" dirty="0">
              <a:solidFill>
                <a:srgbClr val="2E1A47"/>
              </a:solidFill>
              <a:latin typeface="+mj-lt"/>
            </a:endParaRPr>
          </a:p>
          <a:p>
            <a:r>
              <a:rPr lang="en-US" sz="2000" b="1" dirty="0">
                <a:solidFill>
                  <a:srgbClr val="2E1A47"/>
                </a:solidFill>
                <a:latin typeface="+mj-lt"/>
              </a:rPr>
              <a:t>Size:</a:t>
            </a:r>
          </a:p>
          <a:p>
            <a:r>
              <a:rPr lang="en-US" b="1" dirty="0">
                <a:solidFill>
                  <a:srgbClr val="2E1A47"/>
                </a:solidFill>
                <a:latin typeface="+mj-lt"/>
              </a:rPr>
              <a:t>Smallest dairy breed</a:t>
            </a:r>
          </a:p>
          <a:p>
            <a:r>
              <a:rPr lang="en-US" b="1" dirty="0">
                <a:solidFill>
                  <a:srgbClr val="2E1A47"/>
                </a:solidFill>
                <a:latin typeface="+mj-lt"/>
              </a:rPr>
              <a:t>1,000# mature weight</a:t>
            </a:r>
          </a:p>
          <a:p>
            <a:endParaRPr lang="en-US" sz="1000" dirty="0">
              <a:solidFill>
                <a:srgbClr val="2E1A47"/>
              </a:solidFill>
              <a:latin typeface="+mj-lt"/>
            </a:endParaRPr>
          </a:p>
          <a:p>
            <a:r>
              <a:rPr lang="en-US" sz="2000" b="1" dirty="0">
                <a:solidFill>
                  <a:srgbClr val="2E1A47"/>
                </a:solidFill>
                <a:latin typeface="+mj-lt"/>
              </a:rPr>
              <a:t>Production:</a:t>
            </a:r>
          </a:p>
          <a:p>
            <a:r>
              <a:rPr lang="en-US" b="1" dirty="0">
                <a:solidFill>
                  <a:srgbClr val="2E1A47"/>
                </a:solidFill>
                <a:latin typeface="+mj-lt"/>
              </a:rPr>
              <a:t>Produce milk with highest fat and protein Average U.S production: 18,020#s</a:t>
            </a:r>
          </a:p>
          <a:p>
            <a:pPr algn="ctr"/>
            <a:r>
              <a:rPr lang="en-US" sz="1400" dirty="0">
                <a:solidFill>
                  <a:srgbClr val="2E1A47"/>
                </a:solidFill>
                <a:latin typeface="+mj-lt"/>
              </a:rPr>
              <a:t>Average Fat: 4.8%</a:t>
            </a:r>
          </a:p>
          <a:p>
            <a:pPr algn="ctr"/>
            <a:r>
              <a:rPr lang="en-US" sz="1400" dirty="0">
                <a:solidFill>
                  <a:srgbClr val="2E1A47"/>
                </a:solidFill>
                <a:latin typeface="+mj-lt"/>
              </a:rPr>
              <a:t>Average Protein: 3.7%</a:t>
            </a:r>
          </a:p>
          <a:p>
            <a:endParaRPr lang="en-US" dirty="0">
              <a:latin typeface="+mj-lt"/>
            </a:endParaRPr>
          </a:p>
          <a:p>
            <a:endParaRPr lang="en-US" dirty="0">
              <a:latin typeface="+mj-lt"/>
            </a:endParaRPr>
          </a:p>
          <a:p>
            <a:endParaRPr lang="en-US" dirty="0">
              <a:latin typeface="+mj-lt"/>
            </a:endParaRPr>
          </a:p>
        </p:txBody>
      </p:sp>
      <p:pic>
        <p:nvPicPr>
          <p:cNvPr id="8" name="Picture 7" descr="A brown cow standing on top of a grass covered field&#10;&#10;Description automatically generated">
            <a:extLst>
              <a:ext uri="{FF2B5EF4-FFF2-40B4-BE49-F238E27FC236}">
                <a16:creationId xmlns:a16="http://schemas.microsoft.com/office/drawing/2014/main" id="{2F8ECF3D-B79A-4FA1-A6FB-A52D05930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92" y="1775867"/>
            <a:ext cx="5791200" cy="4134603"/>
          </a:xfrm>
          <a:prstGeom prst="rect">
            <a:avLst/>
          </a:prstGeom>
        </p:spPr>
      </p:pic>
    </p:spTree>
    <p:extLst>
      <p:ext uri="{BB962C8B-B14F-4D97-AF65-F5344CB8AC3E}">
        <p14:creationId xmlns:p14="http://schemas.microsoft.com/office/powerpoint/2010/main" val="220442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BD2D-CD62-49EC-837E-1B2936CFF016}"/>
              </a:ext>
            </a:extLst>
          </p:cNvPr>
          <p:cNvSpPr>
            <a:spLocks noGrp="1"/>
          </p:cNvSpPr>
          <p:nvPr>
            <p:ph type="title"/>
          </p:nvPr>
        </p:nvSpPr>
        <p:spPr>
          <a:xfrm>
            <a:off x="304801" y="914400"/>
            <a:ext cx="5791200" cy="609600"/>
          </a:xfrm>
        </p:spPr>
        <p:txBody>
          <a:bodyPr/>
          <a:lstStyle/>
          <a:p>
            <a:r>
              <a:rPr lang="en-US" sz="3600" b="1" dirty="0"/>
              <a:t>Jersey</a:t>
            </a:r>
          </a:p>
        </p:txBody>
      </p:sp>
      <p:sp>
        <p:nvSpPr>
          <p:cNvPr id="4" name="TextBox 3">
            <a:extLst>
              <a:ext uri="{FF2B5EF4-FFF2-40B4-BE49-F238E27FC236}">
                <a16:creationId xmlns:a16="http://schemas.microsoft.com/office/drawing/2014/main" id="{A2458BB6-0B59-46AF-B59F-3F436EB463BF}"/>
              </a:ext>
            </a:extLst>
          </p:cNvPr>
          <p:cNvSpPr txBox="1"/>
          <p:nvPr/>
        </p:nvSpPr>
        <p:spPr>
          <a:xfrm>
            <a:off x="505212" y="1862873"/>
            <a:ext cx="5209787" cy="3416320"/>
          </a:xfrm>
          <a:prstGeom prst="rect">
            <a:avLst/>
          </a:prstGeom>
          <a:noFill/>
        </p:spPr>
        <p:txBody>
          <a:bodyPr wrap="square" rtlCol="0">
            <a:spAutoFit/>
          </a:bodyPr>
          <a:lstStyle/>
          <a:p>
            <a:pPr algn="ctr"/>
            <a:r>
              <a:rPr lang="en-US" b="1" dirty="0">
                <a:solidFill>
                  <a:srgbClr val="2E1A47"/>
                </a:solidFill>
                <a:latin typeface="+mj-lt"/>
              </a:rPr>
              <a:t>Jerseys are the most efficient of the dairy breeds. They produce more milk per pound of body weight that any other breed.</a:t>
            </a:r>
          </a:p>
          <a:p>
            <a:pPr algn="ctr"/>
            <a:endParaRPr lang="en-US" b="1" dirty="0">
              <a:solidFill>
                <a:srgbClr val="2E1A47"/>
              </a:solidFill>
              <a:latin typeface="+mj-lt"/>
            </a:endParaRPr>
          </a:p>
          <a:p>
            <a:pPr algn="ctr"/>
            <a:r>
              <a:rPr lang="en-US" b="1" dirty="0">
                <a:solidFill>
                  <a:srgbClr val="2E1A47"/>
                </a:solidFill>
                <a:latin typeface="+mj-lt"/>
              </a:rPr>
              <a:t>They are also know for high fertility rate and low </a:t>
            </a:r>
            <a:r>
              <a:rPr lang="en-US" b="1" dirty="0">
                <a:solidFill>
                  <a:srgbClr val="2E1A47"/>
                </a:solidFill>
                <a:highlight>
                  <a:srgbClr val="FFFF00"/>
                </a:highlight>
                <a:latin typeface="+mj-lt"/>
              </a:rPr>
              <a:t>dystocia</a:t>
            </a:r>
            <a:r>
              <a:rPr lang="en-US" b="1" dirty="0">
                <a:solidFill>
                  <a:srgbClr val="2E1A47"/>
                </a:solidFill>
                <a:latin typeface="+mj-lt"/>
              </a:rPr>
              <a:t> rate (calving difficulty) but have a high rate of hypocalcemia (milk fever).</a:t>
            </a:r>
          </a:p>
          <a:p>
            <a:endParaRPr lang="en-US" b="1" dirty="0">
              <a:solidFill>
                <a:srgbClr val="2E1A47"/>
              </a:solidFill>
              <a:latin typeface="+mj-lt"/>
            </a:endParaRPr>
          </a:p>
          <a:p>
            <a:pPr algn="ctr"/>
            <a:r>
              <a:rPr lang="en-US" b="1" dirty="0">
                <a:solidFill>
                  <a:srgbClr val="2E1A47"/>
                </a:solidFill>
                <a:highlight>
                  <a:srgbClr val="FFFF00"/>
                </a:highlight>
                <a:latin typeface="+mj-lt"/>
              </a:rPr>
              <a:t>Milk Fever </a:t>
            </a:r>
            <a:r>
              <a:rPr lang="en-US" b="1" dirty="0">
                <a:solidFill>
                  <a:srgbClr val="2E1A47"/>
                </a:solidFill>
                <a:latin typeface="+mj-lt"/>
              </a:rPr>
              <a:t>is a disorder that occurs following the cow giving birth when milk production exceeds the cows ability to mobilize calcium.</a:t>
            </a:r>
          </a:p>
          <a:p>
            <a:endParaRPr lang="en-US" dirty="0">
              <a:latin typeface="+mj-lt"/>
            </a:endParaRPr>
          </a:p>
        </p:txBody>
      </p:sp>
      <p:pic>
        <p:nvPicPr>
          <p:cNvPr id="6" name="Picture 5" descr="A cow standing on top of a grass covered field&#10;&#10;Description automatically generated">
            <a:extLst>
              <a:ext uri="{FF2B5EF4-FFF2-40B4-BE49-F238E27FC236}">
                <a16:creationId xmlns:a16="http://schemas.microsoft.com/office/drawing/2014/main" id="{44340A51-E600-4B14-B7E5-A96E238F9C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562100"/>
            <a:ext cx="5234788" cy="3733800"/>
          </a:xfrm>
          <a:prstGeom prst="rect">
            <a:avLst/>
          </a:prstGeom>
        </p:spPr>
      </p:pic>
    </p:spTree>
    <p:extLst>
      <p:ext uri="{BB962C8B-B14F-4D97-AF65-F5344CB8AC3E}">
        <p14:creationId xmlns:p14="http://schemas.microsoft.com/office/powerpoint/2010/main" val="125900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F518-D31A-43A1-893B-F2CFDE710A8B}"/>
              </a:ext>
            </a:extLst>
          </p:cNvPr>
          <p:cNvSpPr>
            <a:spLocks noGrp="1"/>
          </p:cNvSpPr>
          <p:nvPr>
            <p:ph type="title"/>
          </p:nvPr>
        </p:nvSpPr>
        <p:spPr>
          <a:xfrm>
            <a:off x="304801" y="914400"/>
            <a:ext cx="5791200" cy="609600"/>
          </a:xfrm>
        </p:spPr>
        <p:txBody>
          <a:bodyPr/>
          <a:lstStyle/>
          <a:p>
            <a:r>
              <a:rPr lang="en-US" sz="3600" b="1" dirty="0"/>
              <a:t>Guernsey</a:t>
            </a:r>
          </a:p>
        </p:txBody>
      </p:sp>
      <p:pic>
        <p:nvPicPr>
          <p:cNvPr id="4" name="Picture 3" descr="Guernsey Dairy Cow">
            <a:extLst>
              <a:ext uri="{FF2B5EF4-FFF2-40B4-BE49-F238E27FC236}">
                <a16:creationId xmlns:a16="http://schemas.microsoft.com/office/drawing/2014/main" id="{7E4F9212-BDA2-4196-BCDF-C36419440FA8}"/>
              </a:ext>
            </a:extLst>
          </p:cNvPr>
          <p:cNvPicPr>
            <a:picLocks noChangeAspect="1"/>
          </p:cNvPicPr>
          <p:nvPr/>
        </p:nvPicPr>
        <p:blipFill rotWithShape="1">
          <a:blip r:embed="rId2"/>
          <a:srcRect l="23922" t="27418" r="25559" b="8692"/>
          <a:stretch/>
        </p:blipFill>
        <p:spPr>
          <a:xfrm>
            <a:off x="304801" y="1716854"/>
            <a:ext cx="5581410" cy="3970415"/>
          </a:xfrm>
          <a:prstGeom prst="rect">
            <a:avLst/>
          </a:prstGeom>
        </p:spPr>
      </p:pic>
      <p:sp>
        <p:nvSpPr>
          <p:cNvPr id="5" name="TextBox 4">
            <a:extLst>
              <a:ext uri="{FF2B5EF4-FFF2-40B4-BE49-F238E27FC236}">
                <a16:creationId xmlns:a16="http://schemas.microsoft.com/office/drawing/2014/main" id="{259E04A5-C209-4B0E-837D-FE39EA08B5CF}"/>
              </a:ext>
            </a:extLst>
          </p:cNvPr>
          <p:cNvSpPr txBox="1"/>
          <p:nvPr/>
        </p:nvSpPr>
        <p:spPr>
          <a:xfrm>
            <a:off x="6662175" y="1363012"/>
            <a:ext cx="5225024" cy="5478423"/>
          </a:xfrm>
          <a:prstGeom prst="rect">
            <a:avLst/>
          </a:prstGeom>
          <a:noFill/>
        </p:spPr>
        <p:txBody>
          <a:bodyPr wrap="square" rtlCol="0">
            <a:spAutoFit/>
          </a:bodyPr>
          <a:lstStyle/>
          <a:p>
            <a:r>
              <a:rPr lang="en-US" sz="2000" b="1" dirty="0">
                <a:solidFill>
                  <a:srgbClr val="2E1A47"/>
                </a:solidFill>
                <a:latin typeface="+mj-lt"/>
              </a:rPr>
              <a:t>Color Pattern:</a:t>
            </a:r>
          </a:p>
          <a:p>
            <a:r>
              <a:rPr lang="en-US" b="1" dirty="0">
                <a:solidFill>
                  <a:srgbClr val="2E1A47"/>
                </a:solidFill>
                <a:latin typeface="+mj-lt"/>
              </a:rPr>
              <a:t>Fawn (light reddish brown) to red and white</a:t>
            </a:r>
          </a:p>
          <a:p>
            <a:pPr algn="ctr"/>
            <a:r>
              <a:rPr lang="en-US" sz="1400" dirty="0">
                <a:solidFill>
                  <a:srgbClr val="2E1A47"/>
                </a:solidFill>
                <a:latin typeface="+mj-lt"/>
              </a:rPr>
              <a:t>Hooves, udder, tail, and muzzle do not have pigment so in a purebred these will always be white or cream colored</a:t>
            </a:r>
          </a:p>
          <a:p>
            <a:endParaRPr lang="en-US" dirty="0">
              <a:solidFill>
                <a:srgbClr val="2E1A47"/>
              </a:solidFill>
              <a:latin typeface="+mj-lt"/>
            </a:endParaRPr>
          </a:p>
          <a:p>
            <a:r>
              <a:rPr lang="en-US" sz="2000" b="1" dirty="0">
                <a:solidFill>
                  <a:srgbClr val="2E1A47"/>
                </a:solidFill>
                <a:latin typeface="+mj-lt"/>
              </a:rPr>
              <a:t>Origin:</a:t>
            </a:r>
          </a:p>
          <a:p>
            <a:r>
              <a:rPr lang="en-US" b="1" dirty="0">
                <a:solidFill>
                  <a:srgbClr val="2E1A47"/>
                </a:solidFill>
                <a:latin typeface="+mj-lt"/>
              </a:rPr>
              <a:t>The Isle of Guernsey in the English Channel</a:t>
            </a:r>
          </a:p>
          <a:p>
            <a:pPr algn="ctr"/>
            <a:r>
              <a:rPr lang="en-US" sz="1400" dirty="0">
                <a:solidFill>
                  <a:srgbClr val="2E1A47"/>
                </a:solidFill>
                <a:latin typeface="+mj-lt"/>
              </a:rPr>
              <a:t>Came to the US in 1840</a:t>
            </a:r>
          </a:p>
          <a:p>
            <a:endParaRPr lang="en-US" dirty="0">
              <a:solidFill>
                <a:srgbClr val="2E1A47"/>
              </a:solidFill>
              <a:latin typeface="+mj-lt"/>
            </a:endParaRPr>
          </a:p>
          <a:p>
            <a:r>
              <a:rPr lang="en-US" sz="2000" b="1" dirty="0">
                <a:solidFill>
                  <a:srgbClr val="2E1A47"/>
                </a:solidFill>
                <a:latin typeface="+mj-lt"/>
              </a:rPr>
              <a:t>Size:</a:t>
            </a:r>
          </a:p>
          <a:p>
            <a:r>
              <a:rPr lang="en-US" b="1" dirty="0">
                <a:solidFill>
                  <a:srgbClr val="2E1A47"/>
                </a:solidFill>
                <a:latin typeface="+mj-lt"/>
              </a:rPr>
              <a:t>Moderate in size</a:t>
            </a:r>
          </a:p>
          <a:p>
            <a:r>
              <a:rPr lang="en-US" b="1" dirty="0">
                <a:solidFill>
                  <a:srgbClr val="2E1A47"/>
                </a:solidFill>
                <a:latin typeface="+mj-lt"/>
              </a:rPr>
              <a:t>1,200# mature weight</a:t>
            </a:r>
          </a:p>
          <a:p>
            <a:endParaRPr lang="en-US" dirty="0">
              <a:solidFill>
                <a:srgbClr val="2E1A47"/>
              </a:solidFill>
              <a:latin typeface="+mj-lt"/>
            </a:endParaRPr>
          </a:p>
          <a:p>
            <a:r>
              <a:rPr lang="en-US" sz="2000" b="1" dirty="0">
                <a:solidFill>
                  <a:srgbClr val="2E1A47"/>
                </a:solidFill>
                <a:latin typeface="+mj-lt"/>
              </a:rPr>
              <a:t>Production:</a:t>
            </a:r>
          </a:p>
          <a:p>
            <a:r>
              <a:rPr lang="en-US" b="1" dirty="0">
                <a:solidFill>
                  <a:srgbClr val="2E1A47"/>
                </a:solidFill>
                <a:latin typeface="+mj-lt"/>
              </a:rPr>
              <a:t>Average U.S production: 17,000#s</a:t>
            </a:r>
          </a:p>
          <a:p>
            <a:pPr algn="ctr"/>
            <a:r>
              <a:rPr lang="en-US" sz="1400" dirty="0">
                <a:solidFill>
                  <a:srgbClr val="2E1A47"/>
                </a:solidFill>
                <a:latin typeface="+mj-lt"/>
              </a:rPr>
              <a:t>Average Fat: 4.7%</a:t>
            </a:r>
          </a:p>
          <a:p>
            <a:pPr algn="ctr"/>
            <a:r>
              <a:rPr lang="en-US" sz="1400" dirty="0">
                <a:solidFill>
                  <a:srgbClr val="2E1A47"/>
                </a:solidFill>
                <a:latin typeface="+mj-lt"/>
              </a:rPr>
              <a:t>Average Protein: 3.4%</a:t>
            </a:r>
          </a:p>
          <a:p>
            <a:endParaRPr lang="en-US" dirty="0">
              <a:latin typeface="+mj-lt"/>
            </a:endParaRP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164330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104B-F97E-4AFA-89BF-AC8D6E576CD1}"/>
              </a:ext>
            </a:extLst>
          </p:cNvPr>
          <p:cNvSpPr>
            <a:spLocks noGrp="1"/>
          </p:cNvSpPr>
          <p:nvPr>
            <p:ph type="title"/>
          </p:nvPr>
        </p:nvSpPr>
        <p:spPr>
          <a:xfrm>
            <a:off x="304801" y="914400"/>
            <a:ext cx="5791200" cy="609600"/>
          </a:xfrm>
        </p:spPr>
        <p:txBody>
          <a:bodyPr/>
          <a:lstStyle/>
          <a:p>
            <a:r>
              <a:rPr lang="en-US" sz="3600" b="1" dirty="0"/>
              <a:t>Guernsey</a:t>
            </a:r>
          </a:p>
        </p:txBody>
      </p:sp>
      <p:sp>
        <p:nvSpPr>
          <p:cNvPr id="4" name="TextBox 3">
            <a:extLst>
              <a:ext uri="{FF2B5EF4-FFF2-40B4-BE49-F238E27FC236}">
                <a16:creationId xmlns:a16="http://schemas.microsoft.com/office/drawing/2014/main" id="{77EB62D3-3027-4698-B1E1-AD1DF2D74368}"/>
              </a:ext>
            </a:extLst>
          </p:cNvPr>
          <p:cNvSpPr txBox="1"/>
          <p:nvPr/>
        </p:nvSpPr>
        <p:spPr>
          <a:xfrm>
            <a:off x="609600" y="1774802"/>
            <a:ext cx="4909624" cy="3139321"/>
          </a:xfrm>
          <a:prstGeom prst="rect">
            <a:avLst/>
          </a:prstGeom>
          <a:noFill/>
        </p:spPr>
        <p:txBody>
          <a:bodyPr wrap="square" rtlCol="0">
            <a:spAutoFit/>
          </a:bodyPr>
          <a:lstStyle/>
          <a:p>
            <a:pPr algn="ctr"/>
            <a:r>
              <a:rPr lang="en-US" b="1" dirty="0">
                <a:solidFill>
                  <a:srgbClr val="2E1A47"/>
                </a:solidFill>
                <a:latin typeface="+mj-lt"/>
              </a:rPr>
              <a:t>Guernsey milk is “golden” in color due to the high protein and fat components and also because of a high concentration of </a:t>
            </a:r>
            <a:r>
              <a:rPr lang="en-US" b="1" u="sng" dirty="0">
                <a:solidFill>
                  <a:srgbClr val="2E1A47"/>
                </a:solidFill>
                <a:latin typeface="+mj-lt"/>
                <a:hlinkClick r:id="rId2">
                  <a:extLst>
                    <a:ext uri="{A12FA001-AC4F-418D-AE19-62706E023703}">
                      <ahyp:hlinkClr xmlns:ahyp="http://schemas.microsoft.com/office/drawing/2018/hyperlinkcolor" val="tx"/>
                    </a:ext>
                  </a:extLst>
                </a:hlinkClick>
              </a:rPr>
              <a:t>beta-carotene</a:t>
            </a:r>
            <a:r>
              <a:rPr lang="en-US" b="1" u="sng" dirty="0">
                <a:solidFill>
                  <a:srgbClr val="2E1A47"/>
                </a:solidFill>
                <a:latin typeface="+mj-lt"/>
              </a:rPr>
              <a:t>.</a:t>
            </a:r>
          </a:p>
          <a:p>
            <a:pPr algn="ctr"/>
            <a:endParaRPr lang="en-US" b="1" dirty="0">
              <a:solidFill>
                <a:srgbClr val="2E1A47"/>
              </a:solidFill>
              <a:latin typeface="+mj-lt"/>
            </a:endParaRPr>
          </a:p>
          <a:p>
            <a:pPr algn="ctr"/>
            <a:r>
              <a:rPr lang="en-US" b="1" dirty="0">
                <a:solidFill>
                  <a:srgbClr val="2E1A47"/>
                </a:solidFill>
                <a:highlight>
                  <a:srgbClr val="FFFF00"/>
                </a:highlight>
                <a:latin typeface="+mj-lt"/>
              </a:rPr>
              <a:t>Beta-carotene</a:t>
            </a:r>
            <a:r>
              <a:rPr lang="en-US" b="1" dirty="0">
                <a:solidFill>
                  <a:srgbClr val="2E1A47"/>
                </a:solidFill>
                <a:latin typeface="+mj-lt"/>
              </a:rPr>
              <a:t> is also the pigment that gives carrots their orange color. The body converts this substance to </a:t>
            </a:r>
            <a:r>
              <a:rPr lang="en-US" b="1" u="sng" dirty="0">
                <a:solidFill>
                  <a:srgbClr val="2E1A47"/>
                </a:solidFill>
                <a:latin typeface="+mj-lt"/>
                <a:hlinkClick r:id="rId3">
                  <a:extLst>
                    <a:ext uri="{A12FA001-AC4F-418D-AE19-62706E023703}">
                      <ahyp:hlinkClr xmlns:ahyp="http://schemas.microsoft.com/office/drawing/2018/hyperlinkcolor" val="tx"/>
                    </a:ext>
                  </a:extLst>
                </a:hlinkClick>
              </a:rPr>
              <a:t>Vitamin A</a:t>
            </a:r>
            <a:r>
              <a:rPr lang="en-US" b="1" dirty="0">
                <a:solidFill>
                  <a:srgbClr val="2E1A47"/>
                </a:solidFill>
                <a:latin typeface="+mj-lt"/>
              </a:rPr>
              <a:t>, which is important for healthy eyes, immune system, skin, and mucous membranes.</a:t>
            </a:r>
          </a:p>
        </p:txBody>
      </p:sp>
      <p:pic>
        <p:nvPicPr>
          <p:cNvPr id="5" name="Picture 4" descr="Guernsey Dairy Cow&#10;">
            <a:extLst>
              <a:ext uri="{FF2B5EF4-FFF2-40B4-BE49-F238E27FC236}">
                <a16:creationId xmlns:a16="http://schemas.microsoft.com/office/drawing/2014/main" id="{0B4122CD-63D2-4ADA-86E6-0AEA2AEEE4F2}"/>
              </a:ext>
            </a:extLst>
          </p:cNvPr>
          <p:cNvPicPr>
            <a:picLocks noChangeArrowheads="1"/>
          </p:cNvPicPr>
          <p:nvPr/>
        </p:nvPicPr>
        <p:blipFill>
          <a:blip r:embed="rId4">
            <a:extLst>
              <a:ext uri="{28A0092B-C50C-407E-A947-70E740481C1C}">
                <a14:useLocalDpi xmlns:a14="http://schemas.microsoft.com/office/drawing/2010/main" val="0"/>
              </a:ext>
            </a:extLst>
          </a:blip>
          <a:srcRect l="41864" t="48599" r="11969" b="14229"/>
          <a:stretch>
            <a:fillRect/>
          </a:stretch>
        </p:blipFill>
        <p:spPr bwMode="auto">
          <a:xfrm>
            <a:off x="5966485" y="1797993"/>
            <a:ext cx="5878512" cy="354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107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667-A192-41A9-8E54-541174E21031}"/>
              </a:ext>
            </a:extLst>
          </p:cNvPr>
          <p:cNvSpPr>
            <a:spLocks noGrp="1"/>
          </p:cNvSpPr>
          <p:nvPr>
            <p:ph type="title"/>
          </p:nvPr>
        </p:nvSpPr>
        <p:spPr>
          <a:xfrm>
            <a:off x="304801" y="914400"/>
            <a:ext cx="5791200" cy="609600"/>
          </a:xfrm>
        </p:spPr>
        <p:txBody>
          <a:bodyPr/>
          <a:lstStyle/>
          <a:p>
            <a:r>
              <a:rPr lang="en-US" sz="3600" b="1" dirty="0"/>
              <a:t>Brown Swiss</a:t>
            </a:r>
          </a:p>
        </p:txBody>
      </p:sp>
      <p:sp>
        <p:nvSpPr>
          <p:cNvPr id="4" name="TextBox 3">
            <a:extLst>
              <a:ext uri="{FF2B5EF4-FFF2-40B4-BE49-F238E27FC236}">
                <a16:creationId xmlns:a16="http://schemas.microsoft.com/office/drawing/2014/main" id="{755FBB32-6F07-4D55-8414-2A720682C469}"/>
              </a:ext>
            </a:extLst>
          </p:cNvPr>
          <p:cNvSpPr txBox="1"/>
          <p:nvPr/>
        </p:nvSpPr>
        <p:spPr>
          <a:xfrm>
            <a:off x="6482811" y="1248381"/>
            <a:ext cx="5086496" cy="5786199"/>
          </a:xfrm>
          <a:prstGeom prst="rect">
            <a:avLst/>
          </a:prstGeom>
          <a:noFill/>
        </p:spPr>
        <p:txBody>
          <a:bodyPr wrap="square" rtlCol="0">
            <a:spAutoFit/>
          </a:bodyPr>
          <a:lstStyle/>
          <a:p>
            <a:r>
              <a:rPr lang="en-US" sz="2000" b="1" dirty="0">
                <a:solidFill>
                  <a:srgbClr val="2E1A47"/>
                </a:solidFill>
                <a:latin typeface="+mj-lt"/>
              </a:rPr>
              <a:t>Color Pattern:</a:t>
            </a:r>
          </a:p>
          <a:p>
            <a:r>
              <a:rPr lang="en-US" b="1" dirty="0">
                <a:solidFill>
                  <a:srgbClr val="2E1A47"/>
                </a:solidFill>
                <a:latin typeface="+mj-lt"/>
              </a:rPr>
              <a:t>Range from a deep brown that is almost black, to a light greyish brown.</a:t>
            </a:r>
            <a:r>
              <a:rPr lang="en-US" dirty="0">
                <a:solidFill>
                  <a:srgbClr val="2E1A47"/>
                </a:solidFill>
              </a:rPr>
              <a:t> </a:t>
            </a:r>
          </a:p>
          <a:p>
            <a:pPr algn="ctr"/>
            <a:r>
              <a:rPr lang="en-US" sz="1400" dirty="0">
                <a:solidFill>
                  <a:srgbClr val="2E1A47"/>
                </a:solidFill>
                <a:latin typeface="+mj-lt"/>
              </a:rPr>
              <a:t>Will also have a dark tail switch, dark hooves, deep brown eyes and a black nose. </a:t>
            </a:r>
          </a:p>
          <a:p>
            <a:pPr algn="ctr"/>
            <a:endParaRPr lang="en-US" sz="1400" b="1" dirty="0">
              <a:solidFill>
                <a:srgbClr val="2E1A47"/>
              </a:solidFill>
              <a:latin typeface="+mj-lt"/>
            </a:endParaRPr>
          </a:p>
          <a:p>
            <a:r>
              <a:rPr lang="en-US" sz="2000" b="1" dirty="0">
                <a:solidFill>
                  <a:srgbClr val="2E1A47"/>
                </a:solidFill>
                <a:latin typeface="+mj-lt"/>
              </a:rPr>
              <a:t>Origin:</a:t>
            </a:r>
          </a:p>
          <a:p>
            <a:r>
              <a:rPr lang="en-US" b="1" dirty="0">
                <a:solidFill>
                  <a:srgbClr val="2E1A47"/>
                </a:solidFill>
                <a:latin typeface="+mj-lt"/>
              </a:rPr>
              <a:t>Switzerland</a:t>
            </a:r>
          </a:p>
          <a:p>
            <a:pPr algn="ctr"/>
            <a:r>
              <a:rPr lang="en-US" sz="1400" dirty="0">
                <a:solidFill>
                  <a:srgbClr val="2E1A47"/>
                </a:solidFill>
                <a:latin typeface="+mj-lt"/>
              </a:rPr>
              <a:t>Came to the US in 1869</a:t>
            </a:r>
          </a:p>
          <a:p>
            <a:endParaRPr lang="en-US" sz="1000" dirty="0">
              <a:solidFill>
                <a:srgbClr val="2E1A47"/>
              </a:solidFill>
              <a:latin typeface="+mj-lt"/>
            </a:endParaRPr>
          </a:p>
          <a:p>
            <a:r>
              <a:rPr lang="en-US" sz="2000" b="1" dirty="0">
                <a:solidFill>
                  <a:srgbClr val="2E1A47"/>
                </a:solidFill>
                <a:latin typeface="+mj-lt"/>
              </a:rPr>
              <a:t>Size:</a:t>
            </a:r>
          </a:p>
          <a:p>
            <a:r>
              <a:rPr lang="en-US" b="1" dirty="0">
                <a:solidFill>
                  <a:srgbClr val="2E1A47"/>
                </a:solidFill>
                <a:latin typeface="+mj-lt"/>
              </a:rPr>
              <a:t>Larger dairy breed (2</a:t>
            </a:r>
            <a:r>
              <a:rPr lang="en-US" b="1" baseline="30000" dirty="0">
                <a:solidFill>
                  <a:srgbClr val="2E1A47"/>
                </a:solidFill>
                <a:latin typeface="+mj-lt"/>
              </a:rPr>
              <a:t>nd</a:t>
            </a:r>
            <a:r>
              <a:rPr lang="en-US" b="1" dirty="0">
                <a:solidFill>
                  <a:srgbClr val="2E1A47"/>
                </a:solidFill>
                <a:latin typeface="+mj-lt"/>
              </a:rPr>
              <a:t> in size to Holstein)</a:t>
            </a:r>
          </a:p>
          <a:p>
            <a:r>
              <a:rPr lang="en-US" b="1" dirty="0">
                <a:solidFill>
                  <a:srgbClr val="2E1A47"/>
                </a:solidFill>
                <a:latin typeface="+mj-lt"/>
              </a:rPr>
              <a:t>1,500# mature weight</a:t>
            </a:r>
          </a:p>
          <a:p>
            <a:endParaRPr lang="en-US" sz="1000" dirty="0">
              <a:solidFill>
                <a:srgbClr val="2E1A47"/>
              </a:solidFill>
              <a:latin typeface="+mj-lt"/>
            </a:endParaRPr>
          </a:p>
          <a:p>
            <a:r>
              <a:rPr lang="en-US" sz="2000" b="1" dirty="0">
                <a:solidFill>
                  <a:srgbClr val="2E1A47"/>
                </a:solidFill>
                <a:latin typeface="+mj-lt"/>
              </a:rPr>
              <a:t>Production:</a:t>
            </a:r>
          </a:p>
          <a:p>
            <a:r>
              <a:rPr lang="en-US" b="1" dirty="0">
                <a:solidFill>
                  <a:srgbClr val="2E1A47"/>
                </a:solidFill>
                <a:latin typeface="+mj-lt"/>
              </a:rPr>
              <a:t>Produce milk with highest fat and protein Average U.S production: 22,040#s</a:t>
            </a:r>
          </a:p>
          <a:p>
            <a:pPr algn="ctr"/>
            <a:r>
              <a:rPr lang="en-US" sz="1400" dirty="0">
                <a:solidFill>
                  <a:srgbClr val="2E1A47"/>
                </a:solidFill>
                <a:latin typeface="+mj-lt"/>
              </a:rPr>
              <a:t>Average Fat: 4.0%</a:t>
            </a:r>
          </a:p>
          <a:p>
            <a:pPr algn="ctr"/>
            <a:r>
              <a:rPr lang="en-US" sz="1400" dirty="0">
                <a:solidFill>
                  <a:srgbClr val="2E1A47"/>
                </a:solidFill>
                <a:latin typeface="+mj-lt"/>
              </a:rPr>
              <a:t>Average Protein: 3.5%</a:t>
            </a:r>
          </a:p>
          <a:p>
            <a:endParaRPr lang="en-US" dirty="0">
              <a:latin typeface="+mj-lt"/>
            </a:endParaRPr>
          </a:p>
          <a:p>
            <a:endParaRPr lang="en-US" dirty="0">
              <a:latin typeface="+mj-lt"/>
            </a:endParaRPr>
          </a:p>
          <a:p>
            <a:endParaRPr lang="en-US" dirty="0">
              <a:latin typeface="+mj-lt"/>
            </a:endParaRPr>
          </a:p>
        </p:txBody>
      </p:sp>
      <p:pic>
        <p:nvPicPr>
          <p:cNvPr id="5" name="Picture 4" descr="Brown Swiss Dairy Cow">
            <a:extLst>
              <a:ext uri="{FF2B5EF4-FFF2-40B4-BE49-F238E27FC236}">
                <a16:creationId xmlns:a16="http://schemas.microsoft.com/office/drawing/2014/main" id="{00107EE7-DD27-4CF4-95D8-E4D25F031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638302"/>
            <a:ext cx="5344919" cy="3771898"/>
          </a:xfrm>
          <a:prstGeom prst="rect">
            <a:avLst/>
          </a:prstGeom>
        </p:spPr>
      </p:pic>
    </p:spTree>
    <p:extLst>
      <p:ext uri="{BB962C8B-B14F-4D97-AF65-F5344CB8AC3E}">
        <p14:creationId xmlns:p14="http://schemas.microsoft.com/office/powerpoint/2010/main" val="2084269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F0D90-2A2F-431B-945F-74E9017C0940}"/>
              </a:ext>
            </a:extLst>
          </p:cNvPr>
          <p:cNvSpPr>
            <a:spLocks noGrp="1"/>
          </p:cNvSpPr>
          <p:nvPr>
            <p:ph type="title"/>
          </p:nvPr>
        </p:nvSpPr>
        <p:spPr>
          <a:xfrm>
            <a:off x="304801" y="914400"/>
            <a:ext cx="5791200" cy="609600"/>
          </a:xfrm>
        </p:spPr>
        <p:txBody>
          <a:bodyPr/>
          <a:lstStyle/>
          <a:p>
            <a:r>
              <a:rPr lang="en-US" sz="3600" b="1" dirty="0"/>
              <a:t>Brown Swiss</a:t>
            </a:r>
          </a:p>
        </p:txBody>
      </p:sp>
      <p:sp>
        <p:nvSpPr>
          <p:cNvPr id="4" name="TextBox 3">
            <a:extLst>
              <a:ext uri="{FF2B5EF4-FFF2-40B4-BE49-F238E27FC236}">
                <a16:creationId xmlns:a16="http://schemas.microsoft.com/office/drawing/2014/main" id="{AFAEDE4C-5124-4E39-B495-ED463C1FF89F}"/>
              </a:ext>
            </a:extLst>
          </p:cNvPr>
          <p:cNvSpPr txBox="1"/>
          <p:nvPr/>
        </p:nvSpPr>
        <p:spPr>
          <a:xfrm>
            <a:off x="601394" y="1629703"/>
            <a:ext cx="5198014" cy="4801314"/>
          </a:xfrm>
          <a:prstGeom prst="rect">
            <a:avLst/>
          </a:prstGeom>
          <a:noFill/>
        </p:spPr>
        <p:txBody>
          <a:bodyPr wrap="square" rtlCol="0">
            <a:spAutoFit/>
          </a:bodyPr>
          <a:lstStyle/>
          <a:p>
            <a:pPr algn="ctr"/>
            <a:r>
              <a:rPr lang="en-US" b="1" dirty="0">
                <a:solidFill>
                  <a:srgbClr val="2E1A47"/>
                </a:solidFill>
                <a:latin typeface="+mj-lt"/>
              </a:rPr>
              <a:t>Brown Swiss are known for having very good feet and legs. Sound feet and legs were a must for the beginnings of the breed in Switzerland grazing the mountain slopes. </a:t>
            </a:r>
          </a:p>
          <a:p>
            <a:pPr algn="ctr"/>
            <a:endParaRPr lang="en-US" b="1" dirty="0">
              <a:solidFill>
                <a:srgbClr val="2E1A47"/>
              </a:solidFill>
              <a:latin typeface="+mj-lt"/>
            </a:endParaRPr>
          </a:p>
          <a:p>
            <a:pPr algn="ctr"/>
            <a:r>
              <a:rPr lang="en-US" b="1" dirty="0">
                <a:solidFill>
                  <a:srgbClr val="2E1A47"/>
                </a:solidFill>
                <a:latin typeface="+mj-lt"/>
              </a:rPr>
              <a:t>Originally known as a dual purpose breed</a:t>
            </a:r>
          </a:p>
          <a:p>
            <a:pPr algn="ctr"/>
            <a:r>
              <a:rPr lang="en-US" b="1" dirty="0">
                <a:solidFill>
                  <a:srgbClr val="2E1A47"/>
                </a:solidFill>
                <a:latin typeface="+mj-lt"/>
              </a:rPr>
              <a:t>utilized for meat and milk.</a:t>
            </a:r>
          </a:p>
          <a:p>
            <a:endParaRPr lang="en-US" b="1" dirty="0">
              <a:solidFill>
                <a:srgbClr val="2E1A47"/>
              </a:solidFill>
              <a:latin typeface="+mj-lt"/>
            </a:endParaRPr>
          </a:p>
          <a:p>
            <a:pPr algn="ctr"/>
            <a:r>
              <a:rPr lang="en-US" b="1" dirty="0">
                <a:solidFill>
                  <a:srgbClr val="2E1A47"/>
                </a:solidFill>
                <a:latin typeface="+mj-lt"/>
              </a:rPr>
              <a:t>Brown Swiss have the longest gestation period of the dairy breeds- 287 days. </a:t>
            </a:r>
          </a:p>
          <a:p>
            <a:pPr algn="ctr"/>
            <a:r>
              <a:rPr lang="en-US" b="1" dirty="0">
                <a:solidFill>
                  <a:srgbClr val="2E1A47"/>
                </a:solidFill>
                <a:latin typeface="+mj-lt"/>
              </a:rPr>
              <a:t>This is 7 days longer than the average gestation of 280 days.</a:t>
            </a:r>
          </a:p>
          <a:p>
            <a:endParaRPr lang="en-US" b="1" dirty="0">
              <a:solidFill>
                <a:srgbClr val="2E1A47"/>
              </a:solidFill>
              <a:latin typeface="+mj-lt"/>
            </a:endParaRPr>
          </a:p>
          <a:p>
            <a:pPr algn="ctr"/>
            <a:r>
              <a:rPr lang="en-US" b="1" dirty="0">
                <a:solidFill>
                  <a:srgbClr val="2E1A47"/>
                </a:solidFill>
                <a:highlight>
                  <a:srgbClr val="FFFF00"/>
                </a:highlight>
                <a:latin typeface="+mj-lt"/>
              </a:rPr>
              <a:t>Gestation</a:t>
            </a:r>
            <a:r>
              <a:rPr lang="en-US" b="1" dirty="0">
                <a:solidFill>
                  <a:srgbClr val="2E1A47"/>
                </a:solidFill>
                <a:latin typeface="+mj-lt"/>
              </a:rPr>
              <a:t> period is the length of time the</a:t>
            </a:r>
          </a:p>
          <a:p>
            <a:pPr algn="ctr"/>
            <a:r>
              <a:rPr lang="en-US" b="1" dirty="0">
                <a:solidFill>
                  <a:srgbClr val="2E1A47"/>
                </a:solidFill>
                <a:latin typeface="+mj-lt"/>
              </a:rPr>
              <a:t> animal is pregnant. </a:t>
            </a:r>
          </a:p>
          <a:p>
            <a:endParaRPr lang="en-US" dirty="0">
              <a:latin typeface="+mj-lt"/>
            </a:endParaRPr>
          </a:p>
          <a:p>
            <a:endParaRPr lang="en-US" dirty="0">
              <a:latin typeface="+mj-lt"/>
            </a:endParaRPr>
          </a:p>
        </p:txBody>
      </p:sp>
      <p:pic>
        <p:nvPicPr>
          <p:cNvPr id="5" name="Picture 4" descr="Brown Swiss Heifer leading a heard of cows in a green pasture towards the camera">
            <a:extLst>
              <a:ext uri="{FF2B5EF4-FFF2-40B4-BE49-F238E27FC236}">
                <a16:creationId xmlns:a16="http://schemas.microsoft.com/office/drawing/2014/main" id="{669373F4-DE3D-4608-9E37-2DAD2CF19603}"/>
              </a:ext>
            </a:extLst>
          </p:cNvPr>
          <p:cNvPicPr>
            <a:picLocks noChangeAspect="1"/>
          </p:cNvPicPr>
          <p:nvPr/>
        </p:nvPicPr>
        <p:blipFill rotWithShape="1">
          <a:blip r:embed="rId2">
            <a:extLst>
              <a:ext uri="{28A0092B-C50C-407E-A947-70E740481C1C}">
                <a14:useLocalDpi xmlns:a14="http://schemas.microsoft.com/office/drawing/2010/main" val="0"/>
              </a:ext>
            </a:extLst>
          </a:blip>
          <a:srcRect l="24436" r="20137" b="377"/>
          <a:stretch/>
        </p:blipFill>
        <p:spPr>
          <a:xfrm>
            <a:off x="6850966" y="1629703"/>
            <a:ext cx="3685736" cy="4420090"/>
          </a:xfrm>
          <a:prstGeom prst="rect">
            <a:avLst/>
          </a:prstGeom>
        </p:spPr>
      </p:pic>
    </p:spTree>
    <p:extLst>
      <p:ext uri="{BB962C8B-B14F-4D97-AF65-F5344CB8AC3E}">
        <p14:creationId xmlns:p14="http://schemas.microsoft.com/office/powerpoint/2010/main" val="127939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D530-1E06-4C25-85A2-4D26C7903F6F}"/>
              </a:ext>
            </a:extLst>
          </p:cNvPr>
          <p:cNvSpPr>
            <a:spLocks noGrp="1"/>
          </p:cNvSpPr>
          <p:nvPr>
            <p:ph type="title"/>
          </p:nvPr>
        </p:nvSpPr>
        <p:spPr>
          <a:xfrm>
            <a:off x="304801" y="914400"/>
            <a:ext cx="6172200" cy="609600"/>
          </a:xfrm>
        </p:spPr>
        <p:txBody>
          <a:bodyPr/>
          <a:lstStyle/>
          <a:p>
            <a:r>
              <a:rPr lang="en-US" sz="3600" b="1" dirty="0"/>
              <a:t>Ayrshire </a:t>
            </a:r>
          </a:p>
        </p:txBody>
      </p:sp>
      <p:pic>
        <p:nvPicPr>
          <p:cNvPr id="4" name="Picture 3">
            <a:extLst>
              <a:ext uri="{FF2B5EF4-FFF2-40B4-BE49-F238E27FC236}">
                <a16:creationId xmlns:a16="http://schemas.microsoft.com/office/drawing/2014/main" id="{7F2E77BE-D008-40F7-A9F9-994373379790}"/>
              </a:ext>
            </a:extLst>
          </p:cNvPr>
          <p:cNvPicPr>
            <a:picLocks noChangeAspect="1"/>
          </p:cNvPicPr>
          <p:nvPr/>
        </p:nvPicPr>
        <p:blipFill rotWithShape="1">
          <a:blip r:embed="rId2"/>
          <a:srcRect l="26953" t="31014" r="26924" b="13331"/>
          <a:stretch/>
        </p:blipFill>
        <p:spPr>
          <a:xfrm>
            <a:off x="225084" y="1955408"/>
            <a:ext cx="5384599" cy="3654791"/>
          </a:xfrm>
          <a:prstGeom prst="rect">
            <a:avLst/>
          </a:prstGeom>
          <a:ln>
            <a:noFill/>
          </a:ln>
        </p:spPr>
      </p:pic>
      <p:sp>
        <p:nvSpPr>
          <p:cNvPr id="5" name="Rectangle 4">
            <a:extLst>
              <a:ext uri="{FF2B5EF4-FFF2-40B4-BE49-F238E27FC236}">
                <a16:creationId xmlns:a16="http://schemas.microsoft.com/office/drawing/2014/main" id="{0F80024F-3296-4BBC-806F-50215CEB7602}"/>
              </a:ext>
            </a:extLst>
          </p:cNvPr>
          <p:cNvSpPr/>
          <p:nvPr/>
        </p:nvSpPr>
        <p:spPr>
          <a:xfrm>
            <a:off x="6270126" y="1743611"/>
            <a:ext cx="5064369" cy="4555093"/>
          </a:xfrm>
          <a:prstGeom prst="rect">
            <a:avLst/>
          </a:prstGeom>
        </p:spPr>
        <p:txBody>
          <a:bodyPr wrap="square">
            <a:spAutoFit/>
          </a:bodyPr>
          <a:lstStyle/>
          <a:p>
            <a:r>
              <a:rPr lang="en-US" sz="2000" b="1" dirty="0">
                <a:solidFill>
                  <a:srgbClr val="2E1A47"/>
                </a:solidFill>
                <a:latin typeface="+mj-lt"/>
              </a:rPr>
              <a:t>Color Pattern:</a:t>
            </a:r>
          </a:p>
          <a:p>
            <a:r>
              <a:rPr lang="en-US" b="1" dirty="0">
                <a:solidFill>
                  <a:srgbClr val="2E1A47"/>
                </a:solidFill>
                <a:latin typeface="+mj-lt"/>
              </a:rPr>
              <a:t>Red and white- Can range from a light shade of orange to dark brown. </a:t>
            </a:r>
          </a:p>
          <a:p>
            <a:pPr algn="ctr"/>
            <a:r>
              <a:rPr lang="en-US" sz="1400" dirty="0">
                <a:solidFill>
                  <a:srgbClr val="2E1A47"/>
                </a:solidFill>
                <a:latin typeface="+mj-lt"/>
              </a:rPr>
              <a:t>Can be nearly all white or all red</a:t>
            </a:r>
          </a:p>
          <a:p>
            <a:pPr algn="ctr"/>
            <a:r>
              <a:rPr lang="en-US" sz="1400" dirty="0">
                <a:solidFill>
                  <a:srgbClr val="2E1A47"/>
                </a:solidFill>
                <a:latin typeface="+mj-lt"/>
              </a:rPr>
              <a:t>Brindle and Roan color patterns are also possible</a:t>
            </a:r>
          </a:p>
          <a:p>
            <a:endParaRPr lang="en-US" sz="1000" b="1" dirty="0">
              <a:solidFill>
                <a:srgbClr val="2E1A47"/>
              </a:solidFill>
            </a:endParaRPr>
          </a:p>
          <a:p>
            <a:r>
              <a:rPr lang="en-US" sz="2000" b="1" dirty="0">
                <a:solidFill>
                  <a:srgbClr val="2E1A47"/>
                </a:solidFill>
                <a:latin typeface="+mj-lt"/>
              </a:rPr>
              <a:t>Origin:</a:t>
            </a:r>
          </a:p>
          <a:p>
            <a:r>
              <a:rPr lang="en-US" b="1" dirty="0">
                <a:solidFill>
                  <a:srgbClr val="2E1A47"/>
                </a:solidFill>
                <a:latin typeface="+mj-lt"/>
              </a:rPr>
              <a:t>The County of </a:t>
            </a:r>
            <a:r>
              <a:rPr lang="en-US" b="1" dirty="0" err="1">
                <a:solidFill>
                  <a:srgbClr val="2E1A47"/>
                </a:solidFill>
                <a:latin typeface="+mj-lt"/>
              </a:rPr>
              <a:t>Ayr</a:t>
            </a:r>
            <a:r>
              <a:rPr lang="en-US" b="1" dirty="0">
                <a:solidFill>
                  <a:srgbClr val="2E1A47"/>
                </a:solidFill>
                <a:latin typeface="+mj-lt"/>
              </a:rPr>
              <a:t> in Scotland</a:t>
            </a:r>
          </a:p>
          <a:p>
            <a:pPr algn="ctr"/>
            <a:r>
              <a:rPr lang="en-US" sz="1400" dirty="0">
                <a:solidFill>
                  <a:srgbClr val="2E1A47"/>
                </a:solidFill>
                <a:latin typeface="+mj-lt"/>
              </a:rPr>
              <a:t>Came to the US in 1822</a:t>
            </a:r>
          </a:p>
          <a:p>
            <a:endParaRPr lang="en-US" sz="1000" dirty="0">
              <a:solidFill>
                <a:srgbClr val="2E1A47"/>
              </a:solidFill>
            </a:endParaRPr>
          </a:p>
          <a:p>
            <a:r>
              <a:rPr lang="en-US" sz="2000" b="1" dirty="0">
                <a:solidFill>
                  <a:srgbClr val="2E1A47"/>
                </a:solidFill>
                <a:latin typeface="+mj-lt"/>
              </a:rPr>
              <a:t>Size:</a:t>
            </a:r>
          </a:p>
          <a:p>
            <a:r>
              <a:rPr lang="en-US" b="1" dirty="0">
                <a:solidFill>
                  <a:srgbClr val="2E1A47"/>
                </a:solidFill>
                <a:latin typeface="+mj-lt"/>
              </a:rPr>
              <a:t>Moderate sized dairy breed</a:t>
            </a:r>
          </a:p>
          <a:p>
            <a:r>
              <a:rPr lang="en-US" b="1" dirty="0">
                <a:solidFill>
                  <a:srgbClr val="2E1A47"/>
                </a:solidFill>
                <a:latin typeface="+mj-lt"/>
              </a:rPr>
              <a:t>1,400# mature weight</a:t>
            </a:r>
          </a:p>
          <a:p>
            <a:endParaRPr lang="en-US" sz="1000" dirty="0">
              <a:solidFill>
                <a:srgbClr val="2E1A47"/>
              </a:solidFill>
            </a:endParaRPr>
          </a:p>
          <a:p>
            <a:r>
              <a:rPr lang="en-US" sz="2000" b="1" dirty="0">
                <a:solidFill>
                  <a:srgbClr val="2E1A47"/>
                </a:solidFill>
                <a:latin typeface="+mj-lt"/>
              </a:rPr>
              <a:t>Production:</a:t>
            </a:r>
          </a:p>
          <a:p>
            <a:r>
              <a:rPr lang="en-US" b="1" dirty="0">
                <a:solidFill>
                  <a:srgbClr val="2E1A47"/>
                </a:solidFill>
                <a:latin typeface="+mj-lt"/>
              </a:rPr>
              <a:t>Average U.S production: 14,500#s</a:t>
            </a:r>
          </a:p>
          <a:p>
            <a:pPr algn="ctr"/>
            <a:r>
              <a:rPr lang="en-US" sz="1400" dirty="0">
                <a:solidFill>
                  <a:srgbClr val="2E1A47"/>
                </a:solidFill>
                <a:latin typeface="+mj-lt"/>
              </a:rPr>
              <a:t>Average Fat: 3.9%</a:t>
            </a:r>
          </a:p>
          <a:p>
            <a:pPr algn="ctr"/>
            <a:r>
              <a:rPr lang="en-US" sz="1400" dirty="0">
                <a:solidFill>
                  <a:srgbClr val="2E1A47"/>
                </a:solidFill>
                <a:latin typeface="+mj-lt"/>
              </a:rPr>
              <a:t>Average Protein: 3.3%</a:t>
            </a:r>
          </a:p>
        </p:txBody>
      </p:sp>
    </p:spTree>
    <p:extLst>
      <p:ext uri="{BB962C8B-B14F-4D97-AF65-F5344CB8AC3E}">
        <p14:creationId xmlns:p14="http://schemas.microsoft.com/office/powerpoint/2010/main" val="89238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661A-74BB-4C8A-9521-61A48CBE75D0}"/>
              </a:ext>
            </a:extLst>
          </p:cNvPr>
          <p:cNvSpPr>
            <a:spLocks noGrp="1"/>
          </p:cNvSpPr>
          <p:nvPr>
            <p:ph type="title"/>
          </p:nvPr>
        </p:nvSpPr>
        <p:spPr>
          <a:xfrm>
            <a:off x="304801" y="914400"/>
            <a:ext cx="5943600" cy="609600"/>
          </a:xfrm>
        </p:spPr>
        <p:txBody>
          <a:bodyPr/>
          <a:lstStyle/>
          <a:p>
            <a:r>
              <a:rPr lang="en-US" sz="3600" b="1" dirty="0"/>
              <a:t>Ayrshire</a:t>
            </a:r>
          </a:p>
        </p:txBody>
      </p:sp>
      <p:sp>
        <p:nvSpPr>
          <p:cNvPr id="4" name="Rectangle 3">
            <a:extLst>
              <a:ext uri="{FF2B5EF4-FFF2-40B4-BE49-F238E27FC236}">
                <a16:creationId xmlns:a16="http://schemas.microsoft.com/office/drawing/2014/main" id="{1AEE62CA-F3F2-4A09-8A7F-6513BDE9D038}"/>
              </a:ext>
            </a:extLst>
          </p:cNvPr>
          <p:cNvSpPr/>
          <p:nvPr/>
        </p:nvSpPr>
        <p:spPr>
          <a:xfrm>
            <a:off x="540822" y="1779969"/>
            <a:ext cx="5709139" cy="4524315"/>
          </a:xfrm>
          <a:prstGeom prst="rect">
            <a:avLst/>
          </a:prstGeom>
        </p:spPr>
        <p:txBody>
          <a:bodyPr wrap="square">
            <a:spAutoFit/>
          </a:bodyPr>
          <a:lstStyle/>
          <a:p>
            <a:pPr algn="ctr"/>
            <a:r>
              <a:rPr lang="en-US" b="1" dirty="0">
                <a:solidFill>
                  <a:srgbClr val="2E1A47"/>
                </a:solidFill>
                <a:latin typeface="+mj-lt"/>
              </a:rPr>
              <a:t>Ayrshire were once known for their horns.  If properly trained, they would gracefully curve out and could grow up to 2 feet or more in span. </a:t>
            </a:r>
          </a:p>
          <a:p>
            <a:pPr algn="ctr"/>
            <a:r>
              <a:rPr lang="en-US" b="1" dirty="0">
                <a:solidFill>
                  <a:srgbClr val="2E1A47"/>
                </a:solidFill>
                <a:latin typeface="+mj-lt"/>
              </a:rPr>
              <a:t> Horns are not practical now and can unintentionally cause injury to other cattle and people, so cattle born with horns are dehorned at a young age.  </a:t>
            </a:r>
          </a:p>
          <a:p>
            <a:pPr algn="ctr"/>
            <a:endParaRPr lang="en-US" b="1" dirty="0">
              <a:solidFill>
                <a:srgbClr val="2E1A47"/>
              </a:solidFill>
              <a:latin typeface="+mj-lt"/>
            </a:endParaRPr>
          </a:p>
          <a:p>
            <a:pPr algn="ctr"/>
            <a:r>
              <a:rPr lang="en-US" b="1" dirty="0">
                <a:solidFill>
                  <a:srgbClr val="2E1A47"/>
                </a:solidFill>
                <a:latin typeface="+mj-lt"/>
              </a:rPr>
              <a:t>Another distinct characteristic of Ayrshire cattle is the possibility of a brindle or a roan hair coat.</a:t>
            </a:r>
          </a:p>
          <a:p>
            <a:pPr algn="ctr"/>
            <a:r>
              <a:rPr lang="en-US" b="1" dirty="0">
                <a:solidFill>
                  <a:srgbClr val="2E1A47"/>
                </a:solidFill>
                <a:latin typeface="+mj-lt"/>
              </a:rPr>
              <a:t>Brindle is a coat coloring pattern in animals that is sometimes described as "tiger-striped“. The streaks of color are irregular and darker than the base color of the coat, although very dark markings can be seen on a coat that is only slightly lighter. </a:t>
            </a:r>
          </a:p>
        </p:txBody>
      </p:sp>
      <p:pic>
        <p:nvPicPr>
          <p:cNvPr id="5" name="Picture 4" descr="Ayrshire Dairy Cow and Calf in pasture">
            <a:extLst>
              <a:ext uri="{FF2B5EF4-FFF2-40B4-BE49-F238E27FC236}">
                <a16:creationId xmlns:a16="http://schemas.microsoft.com/office/drawing/2014/main" id="{B9170482-B1D5-482F-92BB-55D8A82FFE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3134" y="1451223"/>
            <a:ext cx="3052689" cy="2289517"/>
          </a:xfrm>
          <a:prstGeom prst="rect">
            <a:avLst/>
          </a:prstGeom>
        </p:spPr>
      </p:pic>
      <p:pic>
        <p:nvPicPr>
          <p:cNvPr id="6" name="Picture 5" descr="Ayrshire Day Cow grazing in a pasture with sheep">
            <a:extLst>
              <a:ext uri="{FF2B5EF4-FFF2-40B4-BE49-F238E27FC236}">
                <a16:creationId xmlns:a16="http://schemas.microsoft.com/office/drawing/2014/main" id="{5E01B1CA-7CC8-4C6B-B48E-31E617A905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39479" y="3740740"/>
            <a:ext cx="3418058" cy="2563544"/>
          </a:xfrm>
          <a:prstGeom prst="rect">
            <a:avLst/>
          </a:prstGeom>
        </p:spPr>
      </p:pic>
    </p:spTree>
    <p:extLst>
      <p:ext uri="{BB962C8B-B14F-4D97-AF65-F5344CB8AC3E}">
        <p14:creationId xmlns:p14="http://schemas.microsoft.com/office/powerpoint/2010/main" val="263578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5ACCB-EF4B-48E5-8205-4B953AA9DFA4}"/>
              </a:ext>
            </a:extLst>
          </p:cNvPr>
          <p:cNvSpPr>
            <a:spLocks noGrp="1"/>
          </p:cNvSpPr>
          <p:nvPr>
            <p:ph type="title"/>
          </p:nvPr>
        </p:nvSpPr>
        <p:spPr>
          <a:xfrm>
            <a:off x="304801" y="914400"/>
            <a:ext cx="5791200" cy="609600"/>
          </a:xfrm>
        </p:spPr>
        <p:txBody>
          <a:bodyPr/>
          <a:lstStyle/>
          <a:p>
            <a:r>
              <a:rPr lang="en-US" sz="3600" b="1" dirty="0"/>
              <a:t>Milking Shorthorn </a:t>
            </a:r>
          </a:p>
        </p:txBody>
      </p:sp>
      <p:sp>
        <p:nvSpPr>
          <p:cNvPr id="4" name="TextBox 3">
            <a:extLst>
              <a:ext uri="{FF2B5EF4-FFF2-40B4-BE49-F238E27FC236}">
                <a16:creationId xmlns:a16="http://schemas.microsoft.com/office/drawing/2014/main" id="{35979B42-B234-4690-BE4C-2EB06B20966E}"/>
              </a:ext>
            </a:extLst>
          </p:cNvPr>
          <p:cNvSpPr txBox="1"/>
          <p:nvPr/>
        </p:nvSpPr>
        <p:spPr>
          <a:xfrm>
            <a:off x="6096000" y="1487557"/>
            <a:ext cx="5943600" cy="5109091"/>
          </a:xfrm>
          <a:prstGeom prst="rect">
            <a:avLst/>
          </a:prstGeom>
          <a:noFill/>
        </p:spPr>
        <p:txBody>
          <a:bodyPr wrap="square" rtlCol="0">
            <a:spAutoFit/>
          </a:bodyPr>
          <a:lstStyle/>
          <a:p>
            <a:r>
              <a:rPr lang="en-US" sz="2000" b="1" dirty="0">
                <a:solidFill>
                  <a:srgbClr val="2E1A47"/>
                </a:solidFill>
                <a:latin typeface="+mj-lt"/>
              </a:rPr>
              <a:t>Color Pattern:</a:t>
            </a:r>
          </a:p>
          <a:p>
            <a:r>
              <a:rPr lang="en-US" b="1" dirty="0">
                <a:solidFill>
                  <a:srgbClr val="2E1A47"/>
                </a:solidFill>
                <a:latin typeface="+mj-lt"/>
              </a:rPr>
              <a:t>Red, red with white markings, white, or roan</a:t>
            </a:r>
          </a:p>
          <a:p>
            <a:pPr algn="ctr"/>
            <a:endParaRPr lang="en-US" b="1" dirty="0">
              <a:solidFill>
                <a:srgbClr val="2E1A47"/>
              </a:solidFill>
              <a:latin typeface="+mj-lt"/>
            </a:endParaRPr>
          </a:p>
          <a:p>
            <a:r>
              <a:rPr lang="en-US" sz="2000" b="1" dirty="0">
                <a:solidFill>
                  <a:srgbClr val="2E1A47"/>
                </a:solidFill>
                <a:latin typeface="+mj-lt"/>
              </a:rPr>
              <a:t>Origin:</a:t>
            </a:r>
          </a:p>
          <a:p>
            <a:r>
              <a:rPr lang="en-US" b="1" dirty="0">
                <a:solidFill>
                  <a:srgbClr val="2E1A47"/>
                </a:solidFill>
                <a:latin typeface="+mj-lt"/>
              </a:rPr>
              <a:t>Northeastern England, in the Valley of the Tees River </a:t>
            </a:r>
          </a:p>
          <a:p>
            <a:pPr algn="ctr"/>
            <a:r>
              <a:rPr lang="en-US" sz="1400" dirty="0">
                <a:solidFill>
                  <a:srgbClr val="2E1A47"/>
                </a:solidFill>
                <a:latin typeface="+mj-lt"/>
              </a:rPr>
              <a:t>Came to the US in 1783</a:t>
            </a:r>
          </a:p>
          <a:p>
            <a:endParaRPr lang="en-US" sz="1000" dirty="0">
              <a:solidFill>
                <a:srgbClr val="2E1A47"/>
              </a:solidFill>
              <a:latin typeface="+mj-lt"/>
            </a:endParaRPr>
          </a:p>
          <a:p>
            <a:r>
              <a:rPr lang="en-US" sz="2000" b="1" dirty="0">
                <a:solidFill>
                  <a:srgbClr val="2E1A47"/>
                </a:solidFill>
                <a:latin typeface="+mj-lt"/>
              </a:rPr>
              <a:t>Size:</a:t>
            </a:r>
          </a:p>
          <a:p>
            <a:r>
              <a:rPr lang="en-US" b="1" dirty="0">
                <a:solidFill>
                  <a:srgbClr val="2E1A47"/>
                </a:solidFill>
                <a:latin typeface="+mj-lt"/>
              </a:rPr>
              <a:t>Moderate sized dairy breed </a:t>
            </a:r>
          </a:p>
          <a:p>
            <a:r>
              <a:rPr lang="en-US" b="1" dirty="0">
                <a:solidFill>
                  <a:srgbClr val="2E1A47"/>
                </a:solidFill>
                <a:latin typeface="+mj-lt"/>
              </a:rPr>
              <a:t>1250# mature weight</a:t>
            </a:r>
          </a:p>
          <a:p>
            <a:endParaRPr lang="en-US" sz="1000" dirty="0">
              <a:solidFill>
                <a:srgbClr val="2E1A47"/>
              </a:solidFill>
              <a:latin typeface="+mj-lt"/>
            </a:endParaRPr>
          </a:p>
          <a:p>
            <a:r>
              <a:rPr lang="en-US" sz="2000" b="1" dirty="0">
                <a:solidFill>
                  <a:srgbClr val="2E1A47"/>
                </a:solidFill>
                <a:latin typeface="+mj-lt"/>
              </a:rPr>
              <a:t>Production:</a:t>
            </a:r>
          </a:p>
          <a:p>
            <a:r>
              <a:rPr lang="en-US" b="1" dirty="0">
                <a:solidFill>
                  <a:srgbClr val="2E1A47"/>
                </a:solidFill>
                <a:latin typeface="+mj-lt"/>
              </a:rPr>
              <a:t>Produce milk with highest fat and protein </a:t>
            </a:r>
          </a:p>
          <a:p>
            <a:r>
              <a:rPr lang="en-US" b="1" dirty="0">
                <a:solidFill>
                  <a:srgbClr val="2E1A47"/>
                </a:solidFill>
                <a:latin typeface="+mj-lt"/>
              </a:rPr>
              <a:t>Average U.S production: 15,000#s</a:t>
            </a:r>
          </a:p>
          <a:p>
            <a:pPr algn="ctr"/>
            <a:r>
              <a:rPr lang="en-US" sz="1400" dirty="0">
                <a:solidFill>
                  <a:srgbClr val="2E1A47"/>
                </a:solidFill>
                <a:latin typeface="+mj-lt"/>
              </a:rPr>
              <a:t>Average Fat: 4.0%</a:t>
            </a:r>
          </a:p>
          <a:p>
            <a:pPr algn="ctr"/>
            <a:r>
              <a:rPr lang="en-US" sz="1400" dirty="0">
                <a:solidFill>
                  <a:srgbClr val="2E1A47"/>
                </a:solidFill>
                <a:latin typeface="+mj-lt"/>
              </a:rPr>
              <a:t>Average Protein: 3.5%</a:t>
            </a:r>
          </a:p>
          <a:p>
            <a:endParaRPr lang="en-US" dirty="0">
              <a:latin typeface="+mj-lt"/>
            </a:endParaRPr>
          </a:p>
          <a:p>
            <a:endParaRPr lang="en-US" dirty="0">
              <a:latin typeface="+mj-lt"/>
            </a:endParaRPr>
          </a:p>
          <a:p>
            <a:endParaRPr lang="en-US" dirty="0">
              <a:latin typeface="+mj-lt"/>
            </a:endParaRPr>
          </a:p>
        </p:txBody>
      </p:sp>
      <p:pic>
        <p:nvPicPr>
          <p:cNvPr id="5" name="Picture 5" descr="Milking Shorthorn Dairy Cow&#10;">
            <a:extLst>
              <a:ext uri="{FF2B5EF4-FFF2-40B4-BE49-F238E27FC236}">
                <a16:creationId xmlns:a16="http://schemas.microsoft.com/office/drawing/2014/main" id="{9BAAD5A0-7037-4FE0-8A56-0866CC01D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44687"/>
            <a:ext cx="5107642"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41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581B8C-986D-498C-9F78-13D6251321EE}"/>
              </a:ext>
            </a:extLst>
          </p:cNvPr>
          <p:cNvSpPr txBox="1"/>
          <p:nvPr/>
        </p:nvSpPr>
        <p:spPr>
          <a:xfrm>
            <a:off x="1295400" y="1897082"/>
            <a:ext cx="9220200" cy="3416320"/>
          </a:xfrm>
          <a:prstGeom prst="rect">
            <a:avLst/>
          </a:prstGeom>
          <a:noFill/>
        </p:spPr>
        <p:txBody>
          <a:bodyPr wrap="square" rtlCol="0">
            <a:spAutoFit/>
          </a:bodyPr>
          <a:lstStyle/>
          <a:p>
            <a:pPr algn="ctr"/>
            <a:r>
              <a:rPr lang="en-US" sz="2400" b="1" dirty="0">
                <a:solidFill>
                  <a:srgbClr val="2E1A47"/>
                </a:solidFill>
              </a:rPr>
              <a:t>In this module you will learn about the six major dairy breeds, their physical characteristics, origin, production capabilities, and other facts that make them unique or different from the other breeds.  In addition, you will gain insight into why some producers may choose one breed over another and the strengths and weaknesses of each breed. </a:t>
            </a:r>
          </a:p>
          <a:p>
            <a:pPr algn="ctr"/>
            <a:endParaRPr lang="en-US" sz="2400" b="1" dirty="0">
              <a:solidFill>
                <a:srgbClr val="2E1A47"/>
              </a:solidFill>
            </a:endParaRPr>
          </a:p>
          <a:p>
            <a:pPr algn="ctr"/>
            <a:endParaRPr lang="en-US" sz="2400" b="1" dirty="0">
              <a:solidFill>
                <a:srgbClr val="2E1A47"/>
              </a:solidFill>
            </a:endParaRPr>
          </a:p>
          <a:p>
            <a:pPr algn="ctr"/>
            <a:r>
              <a:rPr lang="en-US" sz="2400" b="1" dirty="0">
                <a:solidFill>
                  <a:srgbClr val="2E1A47"/>
                </a:solidFill>
              </a:rPr>
              <a:t>You will also learn about pedigrees and common dairy terms</a:t>
            </a:r>
          </a:p>
        </p:txBody>
      </p:sp>
      <p:sp>
        <p:nvSpPr>
          <p:cNvPr id="6" name="TextBox 5">
            <a:extLst>
              <a:ext uri="{FF2B5EF4-FFF2-40B4-BE49-F238E27FC236}">
                <a16:creationId xmlns:a16="http://schemas.microsoft.com/office/drawing/2014/main" id="{B1C8DB56-A8F6-4F39-B11E-E8B8ED46C6E0}"/>
              </a:ext>
            </a:extLst>
          </p:cNvPr>
          <p:cNvSpPr txBox="1"/>
          <p:nvPr/>
        </p:nvSpPr>
        <p:spPr>
          <a:xfrm>
            <a:off x="1981200" y="990600"/>
            <a:ext cx="7848600" cy="646331"/>
          </a:xfrm>
          <a:prstGeom prst="rect">
            <a:avLst/>
          </a:prstGeom>
          <a:noFill/>
        </p:spPr>
        <p:txBody>
          <a:bodyPr wrap="square" rtlCol="0">
            <a:spAutoFit/>
          </a:bodyPr>
          <a:lstStyle/>
          <a:p>
            <a:pPr algn="ctr"/>
            <a:r>
              <a:rPr lang="en-US" sz="3600" b="1" dirty="0">
                <a:solidFill>
                  <a:srgbClr val="2E1A47"/>
                </a:solidFill>
              </a:rPr>
              <a:t>Objectives</a:t>
            </a:r>
          </a:p>
        </p:txBody>
      </p:sp>
    </p:spTree>
    <p:extLst>
      <p:ext uri="{BB962C8B-B14F-4D97-AF65-F5344CB8AC3E}">
        <p14:creationId xmlns:p14="http://schemas.microsoft.com/office/powerpoint/2010/main" val="180878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22ED-F18B-479B-B636-1C65E43F7449}"/>
              </a:ext>
            </a:extLst>
          </p:cNvPr>
          <p:cNvSpPr>
            <a:spLocks noGrp="1"/>
          </p:cNvSpPr>
          <p:nvPr>
            <p:ph type="title"/>
          </p:nvPr>
        </p:nvSpPr>
        <p:spPr>
          <a:xfrm>
            <a:off x="304801" y="914400"/>
            <a:ext cx="5867400" cy="609600"/>
          </a:xfrm>
        </p:spPr>
        <p:txBody>
          <a:bodyPr/>
          <a:lstStyle/>
          <a:p>
            <a:r>
              <a:rPr lang="en-US" sz="3600" b="1" dirty="0"/>
              <a:t>Milking Shorthorn</a:t>
            </a:r>
          </a:p>
        </p:txBody>
      </p:sp>
      <p:sp>
        <p:nvSpPr>
          <p:cNvPr id="4" name="TextBox 3">
            <a:extLst>
              <a:ext uri="{FF2B5EF4-FFF2-40B4-BE49-F238E27FC236}">
                <a16:creationId xmlns:a16="http://schemas.microsoft.com/office/drawing/2014/main" id="{72C5CC7B-CD1E-499A-8D75-BC59CE8A3538}"/>
              </a:ext>
            </a:extLst>
          </p:cNvPr>
          <p:cNvSpPr txBox="1"/>
          <p:nvPr/>
        </p:nvSpPr>
        <p:spPr>
          <a:xfrm>
            <a:off x="485334" y="1974464"/>
            <a:ext cx="4909624" cy="3693319"/>
          </a:xfrm>
          <a:prstGeom prst="rect">
            <a:avLst/>
          </a:prstGeom>
          <a:noFill/>
        </p:spPr>
        <p:txBody>
          <a:bodyPr wrap="square" rtlCol="0">
            <a:spAutoFit/>
          </a:bodyPr>
          <a:lstStyle/>
          <a:p>
            <a:pPr algn="ctr"/>
            <a:r>
              <a:rPr lang="en-US" b="1" dirty="0">
                <a:solidFill>
                  <a:srgbClr val="2E1A47"/>
                </a:solidFill>
                <a:latin typeface="+mj-lt"/>
              </a:rPr>
              <a:t>Like Ayrshires, Milking Shorthorn can also be Roan in color. In these breeds, white and red coat color genes are co-dominant, resulting in the </a:t>
            </a:r>
            <a:r>
              <a:rPr lang="en-US" b="1" dirty="0">
                <a:solidFill>
                  <a:srgbClr val="2E1A47"/>
                </a:solidFill>
                <a:highlight>
                  <a:srgbClr val="FFFF00"/>
                </a:highlight>
                <a:latin typeface="+mj-lt"/>
              </a:rPr>
              <a:t>roan</a:t>
            </a:r>
            <a:r>
              <a:rPr lang="en-US" b="1" dirty="0">
                <a:solidFill>
                  <a:srgbClr val="2E1A47"/>
                </a:solidFill>
                <a:latin typeface="+mj-lt"/>
              </a:rPr>
              <a:t> (evenly mixed white and red) and unique color patterns. </a:t>
            </a:r>
          </a:p>
          <a:p>
            <a:pPr algn="ctr"/>
            <a:endParaRPr lang="en-US" b="1" dirty="0">
              <a:solidFill>
                <a:srgbClr val="2E1A47"/>
              </a:solidFill>
              <a:latin typeface="+mj-lt"/>
            </a:endParaRPr>
          </a:p>
          <a:p>
            <a:pPr algn="ctr"/>
            <a:r>
              <a:rPr lang="en-US" b="1" dirty="0">
                <a:solidFill>
                  <a:srgbClr val="2E1A47"/>
                </a:solidFill>
              </a:rPr>
              <a:t>Milking Shorthorn are another dual purpose breed. However, in many cases there is more of a distinction between those that are used for milk and meat. They are registered as Milking Shorthorn or just Shorthorn.</a:t>
            </a:r>
          </a:p>
          <a:p>
            <a:pPr algn="ctr"/>
            <a:endParaRPr lang="en-US" b="1" dirty="0">
              <a:latin typeface="+mj-lt"/>
            </a:endParaRPr>
          </a:p>
        </p:txBody>
      </p:sp>
      <p:pic>
        <p:nvPicPr>
          <p:cNvPr id="5" name="Picture 4" descr="Milking Shorthorn Dairy Cow&#10;">
            <a:extLst>
              <a:ext uri="{FF2B5EF4-FFF2-40B4-BE49-F238E27FC236}">
                <a16:creationId xmlns:a16="http://schemas.microsoft.com/office/drawing/2014/main" id="{19B02770-7087-4FC0-885E-B8C5E2411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1708" y="1974464"/>
            <a:ext cx="5200023" cy="3882684"/>
          </a:xfrm>
          <a:prstGeom prst="rect">
            <a:avLst/>
          </a:prstGeom>
        </p:spPr>
      </p:pic>
    </p:spTree>
    <p:extLst>
      <p:ext uri="{BB962C8B-B14F-4D97-AF65-F5344CB8AC3E}">
        <p14:creationId xmlns:p14="http://schemas.microsoft.com/office/powerpoint/2010/main" val="382279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63BA-4AFD-4631-9800-FDC547155083}"/>
              </a:ext>
            </a:extLst>
          </p:cNvPr>
          <p:cNvSpPr>
            <a:spLocks noGrp="1"/>
          </p:cNvSpPr>
          <p:nvPr>
            <p:ph type="title"/>
          </p:nvPr>
        </p:nvSpPr>
        <p:spPr/>
        <p:txBody>
          <a:bodyPr/>
          <a:lstStyle/>
          <a:p>
            <a:r>
              <a:rPr lang="en-US" sz="3600" b="1" dirty="0"/>
              <a:t>Dairy Breeds and Selection</a:t>
            </a:r>
            <a:br>
              <a:rPr lang="en-US" dirty="0"/>
            </a:br>
            <a:r>
              <a:rPr lang="en-US" sz="1800" b="1" dirty="0"/>
              <a:t>Traits and Selection</a:t>
            </a:r>
            <a:endParaRPr lang="en-US" b="1" dirty="0"/>
          </a:p>
        </p:txBody>
      </p:sp>
      <p:sp>
        <p:nvSpPr>
          <p:cNvPr id="4" name="Rectangle 3">
            <a:extLst>
              <a:ext uri="{FF2B5EF4-FFF2-40B4-BE49-F238E27FC236}">
                <a16:creationId xmlns:a16="http://schemas.microsoft.com/office/drawing/2014/main" id="{97B65695-4749-4294-9763-01373ED5A4BF}"/>
              </a:ext>
            </a:extLst>
          </p:cNvPr>
          <p:cNvSpPr txBox="1">
            <a:spLocks noChangeArrowheads="1"/>
          </p:cNvSpPr>
          <p:nvPr/>
        </p:nvSpPr>
        <p:spPr bwMode="auto">
          <a:xfrm>
            <a:off x="337930" y="1752600"/>
            <a:ext cx="11666805" cy="4853428"/>
          </a:xfrm>
          <a:prstGeom prst="rect">
            <a:avLst/>
          </a:prstGeom>
          <a:noFill/>
          <a:ln w="9525">
            <a:noFill/>
            <a:miter lim="800000"/>
            <a:headEnd/>
            <a:tailEnd/>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0" algn="l" rtl="0" eaLnBrk="1" fontAlgn="base" hangingPunct="1">
              <a:spcBef>
                <a:spcPct val="20000"/>
              </a:spcBef>
              <a:spcAft>
                <a:spcPct val="0"/>
              </a:spcAft>
              <a:buNone/>
              <a:defRPr sz="2400">
                <a:solidFill>
                  <a:srgbClr val="2E1A47"/>
                </a:solidFill>
                <a:latin typeface="+mj-lt"/>
                <a:ea typeface="Verdana" charset="0"/>
                <a:cs typeface="Verdana" charset="0"/>
              </a:defRPr>
            </a:lvl1pPr>
            <a:lvl2pPr marL="4572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buFont typeface="Monotype Sorts" pitchFamily="2" charset="2"/>
              <a:buNone/>
            </a:pPr>
            <a:r>
              <a:rPr lang="en-US" altLang="en-US" sz="1800" b="1" kern="0" dirty="0"/>
              <a:t>Milk Production Facts</a:t>
            </a:r>
          </a:p>
          <a:p>
            <a:pPr>
              <a:buFont typeface="Monotype Sorts" pitchFamily="2" charset="2"/>
              <a:buNone/>
            </a:pPr>
            <a:r>
              <a:rPr lang="en-US" altLang="en-US" sz="1400" b="1" kern="0" dirty="0"/>
              <a:t>		</a:t>
            </a:r>
            <a:r>
              <a:rPr lang="en-US" altLang="en-US" sz="1400" b="1" u="sng" kern="0" dirty="0"/>
              <a:t>Breed		body wt.                fat		lbs. Fat		lbs. Milk</a:t>
            </a:r>
            <a:r>
              <a:rPr lang="en-US" altLang="en-US" sz="1400" b="1" kern="0" dirty="0"/>
              <a:t>	</a:t>
            </a:r>
          </a:p>
          <a:p>
            <a:pPr>
              <a:buFont typeface="Monotype Sorts" pitchFamily="2" charset="2"/>
              <a:buNone/>
            </a:pPr>
            <a:r>
              <a:rPr lang="en-US" altLang="en-US" sz="1400" b="1" kern="0" dirty="0"/>
              <a:t>		Holstein		1,500	            3.65	912		25,000</a:t>
            </a:r>
          </a:p>
          <a:p>
            <a:pPr>
              <a:buFont typeface="Monotype Sorts" pitchFamily="2" charset="2"/>
              <a:buNone/>
            </a:pPr>
            <a:r>
              <a:rPr lang="en-US" altLang="en-US" sz="1400" b="1" kern="0" dirty="0"/>
              <a:t>		Ayrshire		1,250	            3.95	572		14,000</a:t>
            </a:r>
          </a:p>
          <a:p>
            <a:pPr>
              <a:buFont typeface="Monotype Sorts" pitchFamily="2" charset="2"/>
              <a:buNone/>
            </a:pPr>
            <a:r>
              <a:rPr lang="en-US" altLang="en-US" sz="1400" b="1" kern="0" dirty="0"/>
              <a:t>		Jersey		1,000	            4.80	864		18,000</a:t>
            </a:r>
          </a:p>
          <a:p>
            <a:pPr>
              <a:buFont typeface="Monotype Sorts" pitchFamily="2" charset="2"/>
              <a:buNone/>
            </a:pPr>
            <a:r>
              <a:rPr lang="en-US" altLang="en-US" sz="1400" b="1" kern="0" dirty="0"/>
              <a:t>		Brown Swiss	1,500                      4.00	880		22,000</a:t>
            </a:r>
          </a:p>
          <a:p>
            <a:pPr>
              <a:buFont typeface="Monotype Sorts" pitchFamily="2" charset="2"/>
              <a:buNone/>
            </a:pPr>
            <a:r>
              <a:rPr lang="en-US" altLang="en-US" sz="1400" b="1" kern="0" dirty="0"/>
              <a:t>		Guernsey		1,200	            4.70	799		17,000</a:t>
            </a:r>
          </a:p>
          <a:p>
            <a:pPr algn="ctr">
              <a:buFont typeface="Monotype Sorts" pitchFamily="2" charset="2"/>
              <a:buNone/>
            </a:pPr>
            <a:endParaRPr lang="en-US" altLang="en-US" sz="1200" b="1" kern="0" dirty="0"/>
          </a:p>
          <a:p>
            <a:pPr algn="ctr">
              <a:buFont typeface="Monotype Sorts" pitchFamily="2" charset="2"/>
              <a:buNone/>
            </a:pPr>
            <a:r>
              <a:rPr lang="en-US" altLang="en-US" sz="1800" b="1" kern="0" dirty="0"/>
              <a:t>Things to Remember</a:t>
            </a:r>
          </a:p>
          <a:p>
            <a:pPr algn="ctr">
              <a:buFont typeface="Monotype Sorts" pitchFamily="2" charset="2"/>
              <a:buNone/>
            </a:pPr>
            <a:r>
              <a:rPr lang="en-US" altLang="en-US" sz="1400" b="1" kern="0" dirty="0"/>
              <a:t>Each of these breeds have strengths and weaknesses that producers have to take into account when they are deciding which breed(s) will make up their herd.</a:t>
            </a:r>
          </a:p>
          <a:p>
            <a:pPr algn="ctr">
              <a:buFont typeface="Monotype Sorts" pitchFamily="2" charset="2"/>
              <a:buNone/>
            </a:pPr>
            <a:endParaRPr lang="en-US" altLang="en-US" sz="1400" b="1" kern="0" dirty="0"/>
          </a:p>
          <a:p>
            <a:pPr marL="285750" indent="-285750">
              <a:buFont typeface="Arial" panose="020B0604020202020204" pitchFamily="34" charset="0"/>
              <a:buChar char="•"/>
            </a:pPr>
            <a:r>
              <a:rPr lang="en-US" altLang="en-US" sz="1400" b="1" kern="0" dirty="0"/>
              <a:t>Holsteins produce the most milk, but have the lowest butterfat, are the largest of the breeds, and require more feed than most. </a:t>
            </a:r>
          </a:p>
          <a:p>
            <a:pPr marL="285750" indent="-285750">
              <a:buFont typeface="Arial" panose="020B0604020202020204" pitchFamily="34" charset="0"/>
              <a:buChar char="•"/>
            </a:pPr>
            <a:r>
              <a:rPr lang="en-US" altLang="en-US" sz="1400" b="1" kern="0" dirty="0"/>
              <a:t>Jerseys produce one of the least amounts of milk, but have the highest butterfat and require less feed.</a:t>
            </a:r>
          </a:p>
          <a:p>
            <a:pPr marL="285750" indent="-285750">
              <a:buFont typeface="Arial" panose="020B0604020202020204" pitchFamily="34" charset="0"/>
              <a:buChar char="•"/>
            </a:pPr>
            <a:r>
              <a:rPr lang="en-US" altLang="en-US" sz="1400" b="1" kern="0" dirty="0"/>
              <a:t>Brown Swiss are similar in size and feed requirements to a Holstein, but produce less milk. However, they are know for having very sound feet and legs and longevity y(they stay in the herd a long time).</a:t>
            </a:r>
          </a:p>
          <a:p>
            <a:pPr marL="285750" indent="-285750">
              <a:buFont typeface="Arial" panose="020B0604020202020204" pitchFamily="34" charset="0"/>
              <a:buChar char="•"/>
            </a:pPr>
            <a:r>
              <a:rPr lang="en-US" altLang="en-US" sz="1400" b="1" kern="0" dirty="0"/>
              <a:t>Guernsey produce less milk, but are known for producing milk high in beta-carotene and A2/A2 milk.</a:t>
            </a:r>
          </a:p>
        </p:txBody>
      </p:sp>
    </p:spTree>
    <p:extLst>
      <p:ext uri="{BB962C8B-B14F-4D97-AF65-F5344CB8AC3E}">
        <p14:creationId xmlns:p14="http://schemas.microsoft.com/office/powerpoint/2010/main" val="5923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3" end="3"/>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5" end="5"/>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8" end="8"/>
                                            </p:txEl>
                                          </p:spTgt>
                                        </p:tgtEl>
                                        <p:attrNameLst>
                                          <p:attrName>ppt_c</p:attrName>
                                        </p:attrNameLst>
                                      </p:cBhvr>
                                      <p:to>
                                        <a:schemeClr val="accent1"/>
                                      </p:to>
                                    </p:animClr>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9" end="9"/>
                                            </p:txEl>
                                          </p:spTgt>
                                        </p:tgtEl>
                                        <p:attrNameLst>
                                          <p:attrName>ppt_c</p:attrName>
                                        </p:attrNameLst>
                                      </p:cBhvr>
                                      <p:to>
                                        <a:schemeClr val="accent1"/>
                                      </p:to>
                                    </p:animClr>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1" end="11"/>
                                            </p:txEl>
                                          </p:spTgt>
                                        </p:tgtEl>
                                        <p:attrNameLst>
                                          <p:attrName>ppt_c</p:attrName>
                                        </p:attrNameLst>
                                      </p:cBhvr>
                                      <p:to>
                                        <a:schemeClr val="accent1"/>
                                      </p:to>
                                    </p:animClr>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 calcmode="lin" valueType="num">
                                      <p:cBhvr additive="base">
                                        <p:cTn id="67"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4">
                                            <p:txEl>
                                              <p:pRg st="12" end="1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2" end="12"/>
                                            </p:txEl>
                                          </p:spTgt>
                                        </p:tgtEl>
                                        <p:attrNameLst>
                                          <p:attrName>ppt_c</p:attrName>
                                        </p:attrNameLst>
                                      </p:cBhvr>
                                      <p:to>
                                        <a:schemeClr val="accent1"/>
                                      </p:to>
                                    </p:animClr>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anim calcmode="lin" valueType="num">
                                      <p:cBhvr additive="base">
                                        <p:cTn id="73"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4">
                                            <p:txEl>
                                              <p:pRg st="13" end="1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3" end="13"/>
                                            </p:txEl>
                                          </p:spTgt>
                                        </p:tgtEl>
                                        <p:attrNameLst>
                                          <p:attrName>ppt_c</p:attrName>
                                        </p:attrNameLst>
                                      </p:cBhvr>
                                      <p:to>
                                        <a:schemeClr val="accent1"/>
                                      </p:to>
                                    </p:animClr>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
                                            <p:txEl>
                                              <p:pRg st="14" end="14"/>
                                            </p:txEl>
                                          </p:spTgt>
                                        </p:tgtEl>
                                        <p:attrNameLst>
                                          <p:attrName>style.visibility</p:attrName>
                                        </p:attrNameLst>
                                      </p:cBhvr>
                                      <p:to>
                                        <p:strVal val="visible"/>
                                      </p:to>
                                    </p:set>
                                    <p:anim calcmode="lin" valueType="num">
                                      <p:cBhvr additive="base">
                                        <p:cTn id="79"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4">
                                            <p:txEl>
                                              <p:pRg st="14" end="1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4" end="1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BB71-24BF-48B6-B0A9-407444B70420}"/>
              </a:ext>
            </a:extLst>
          </p:cNvPr>
          <p:cNvSpPr>
            <a:spLocks noGrp="1"/>
          </p:cNvSpPr>
          <p:nvPr>
            <p:ph type="title" idx="4294967295"/>
          </p:nvPr>
        </p:nvSpPr>
        <p:spPr>
          <a:xfrm>
            <a:off x="615950" y="533400"/>
            <a:ext cx="11576050" cy="609600"/>
          </a:xfrm>
        </p:spPr>
        <p:txBody>
          <a:bodyPr/>
          <a:lstStyle/>
          <a:p>
            <a:br>
              <a:rPr lang="en-US" sz="4400" b="1" dirty="0"/>
            </a:br>
            <a:r>
              <a:rPr lang="en-US" sz="4400" b="1" dirty="0"/>
              <a:t>Reading Pedigrees</a:t>
            </a:r>
          </a:p>
        </p:txBody>
      </p:sp>
      <p:pic>
        <p:nvPicPr>
          <p:cNvPr id="9" name="Picture 8" descr="A close up of text on a white background&#10;&#10;Description automatically generated">
            <a:extLst>
              <a:ext uri="{FF2B5EF4-FFF2-40B4-BE49-F238E27FC236}">
                <a16:creationId xmlns:a16="http://schemas.microsoft.com/office/drawing/2014/main" id="{B42A1746-14E8-405D-829B-F549F7432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10139"/>
            <a:ext cx="4258269" cy="4848902"/>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1D64A76-86BF-4728-A3EC-E8127D295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610139"/>
            <a:ext cx="3883025" cy="4930825"/>
          </a:xfrm>
          <a:prstGeom prst="rect">
            <a:avLst/>
          </a:prstGeom>
        </p:spPr>
      </p:pic>
      <p:sp>
        <p:nvSpPr>
          <p:cNvPr id="12" name="TextBox 11">
            <a:extLst>
              <a:ext uri="{FF2B5EF4-FFF2-40B4-BE49-F238E27FC236}">
                <a16:creationId xmlns:a16="http://schemas.microsoft.com/office/drawing/2014/main" id="{2521D476-723B-4614-A77F-7153F53DA931}"/>
              </a:ext>
            </a:extLst>
          </p:cNvPr>
          <p:cNvSpPr txBox="1"/>
          <p:nvPr/>
        </p:nvSpPr>
        <p:spPr>
          <a:xfrm>
            <a:off x="4876800" y="2209800"/>
            <a:ext cx="2133600" cy="2862322"/>
          </a:xfrm>
          <a:prstGeom prst="rect">
            <a:avLst/>
          </a:prstGeom>
          <a:noFill/>
        </p:spPr>
        <p:txBody>
          <a:bodyPr wrap="square" rtlCol="0">
            <a:spAutoFit/>
          </a:bodyPr>
          <a:lstStyle/>
          <a:p>
            <a:pPr algn="ctr"/>
            <a:r>
              <a:rPr lang="en-US" sz="2000" b="1" dirty="0"/>
              <a:t>Pedigree formats and most information contained in them is the same regardless of the breed</a:t>
            </a:r>
          </a:p>
        </p:txBody>
      </p:sp>
      <p:sp>
        <p:nvSpPr>
          <p:cNvPr id="13" name="Rectangle 12">
            <a:extLst>
              <a:ext uri="{FF2B5EF4-FFF2-40B4-BE49-F238E27FC236}">
                <a16:creationId xmlns:a16="http://schemas.microsoft.com/office/drawing/2014/main" id="{349465AA-E274-4B14-AF03-8E8EFB6E0D0C}"/>
              </a:ext>
            </a:extLst>
          </p:cNvPr>
          <p:cNvSpPr/>
          <p:nvPr/>
        </p:nvSpPr>
        <p:spPr>
          <a:xfrm>
            <a:off x="2667000" y="2362200"/>
            <a:ext cx="1066800" cy="304800"/>
          </a:xfrm>
          <a:prstGeom prst="rect">
            <a:avLst/>
          </a:prstGeom>
          <a:solidFill>
            <a:srgbClr val="2E1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DB8E664-F091-4810-8803-E3E9963D5984}"/>
              </a:ext>
            </a:extLst>
          </p:cNvPr>
          <p:cNvSpPr/>
          <p:nvPr/>
        </p:nvSpPr>
        <p:spPr>
          <a:xfrm>
            <a:off x="9273277" y="1961322"/>
            <a:ext cx="1066800" cy="248478"/>
          </a:xfrm>
          <a:prstGeom prst="rect">
            <a:avLst/>
          </a:prstGeom>
          <a:solidFill>
            <a:srgbClr val="2E1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61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BB71-24BF-48B6-B0A9-407444B70420}"/>
              </a:ext>
            </a:extLst>
          </p:cNvPr>
          <p:cNvSpPr>
            <a:spLocks noGrp="1"/>
          </p:cNvSpPr>
          <p:nvPr>
            <p:ph type="title" idx="4294967295"/>
          </p:nvPr>
        </p:nvSpPr>
        <p:spPr>
          <a:xfrm>
            <a:off x="615950" y="533400"/>
            <a:ext cx="11576050" cy="609600"/>
          </a:xfrm>
        </p:spPr>
        <p:txBody>
          <a:bodyPr/>
          <a:lstStyle/>
          <a:p>
            <a:br>
              <a:rPr lang="en-US" sz="4400" b="1" dirty="0"/>
            </a:br>
            <a:r>
              <a:rPr lang="en-US" sz="4400" b="1" dirty="0"/>
              <a:t>Reading Pedigrees</a:t>
            </a:r>
          </a:p>
        </p:txBody>
      </p:sp>
      <p:pic>
        <p:nvPicPr>
          <p:cNvPr id="9" name="Picture 8" descr="A close up of text on a white background&#10;&#10;Description automatically generated">
            <a:extLst>
              <a:ext uri="{FF2B5EF4-FFF2-40B4-BE49-F238E27FC236}">
                <a16:creationId xmlns:a16="http://schemas.microsoft.com/office/drawing/2014/main" id="{B42A1746-14E8-405D-829B-F549F74326A9}"/>
              </a:ext>
            </a:extLst>
          </p:cNvPr>
          <p:cNvPicPr>
            <a:picLocks noChangeAspect="1"/>
          </p:cNvPicPr>
          <p:nvPr/>
        </p:nvPicPr>
        <p:blipFill rotWithShape="1">
          <a:blip r:embed="rId2">
            <a:extLst>
              <a:ext uri="{28A0092B-C50C-407E-A947-70E740481C1C}">
                <a14:useLocalDpi xmlns:a14="http://schemas.microsoft.com/office/drawing/2010/main" val="0"/>
              </a:ext>
            </a:extLst>
          </a:blip>
          <a:srcRect r="1676" b="73562"/>
          <a:stretch/>
        </p:blipFill>
        <p:spPr>
          <a:xfrm>
            <a:off x="1522248" y="2960132"/>
            <a:ext cx="8840952" cy="2706945"/>
          </a:xfrm>
          <a:prstGeom prst="rect">
            <a:avLst/>
          </a:prstGeom>
        </p:spPr>
      </p:pic>
      <p:sp>
        <p:nvSpPr>
          <p:cNvPr id="4" name="Rectangle 3">
            <a:extLst>
              <a:ext uri="{FF2B5EF4-FFF2-40B4-BE49-F238E27FC236}">
                <a16:creationId xmlns:a16="http://schemas.microsoft.com/office/drawing/2014/main" id="{DF8D3972-DD0B-4901-9E65-49C614908191}"/>
              </a:ext>
            </a:extLst>
          </p:cNvPr>
          <p:cNvSpPr/>
          <p:nvPr/>
        </p:nvSpPr>
        <p:spPr>
          <a:xfrm>
            <a:off x="6172986" y="4545308"/>
            <a:ext cx="1676400" cy="609600"/>
          </a:xfrm>
          <a:prstGeom prst="rect">
            <a:avLst/>
          </a:prstGeom>
          <a:solidFill>
            <a:srgbClr val="2E1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A668D9-B821-414F-BABB-BBC1F80479A7}"/>
              </a:ext>
            </a:extLst>
          </p:cNvPr>
          <p:cNvSpPr txBox="1"/>
          <p:nvPr/>
        </p:nvSpPr>
        <p:spPr>
          <a:xfrm>
            <a:off x="1522248" y="1703092"/>
            <a:ext cx="8686800" cy="707886"/>
          </a:xfrm>
          <a:prstGeom prst="rect">
            <a:avLst/>
          </a:prstGeom>
          <a:noFill/>
        </p:spPr>
        <p:txBody>
          <a:bodyPr wrap="square" rtlCol="0">
            <a:spAutoFit/>
          </a:bodyPr>
          <a:lstStyle/>
          <a:p>
            <a:pPr algn="ctr"/>
            <a:r>
              <a:rPr lang="en-US" sz="2000" b="1" dirty="0"/>
              <a:t>The top portion of the pedigree has information about that particular animal and what she may be genetically capable of producing</a:t>
            </a:r>
          </a:p>
        </p:txBody>
      </p:sp>
      <p:sp>
        <p:nvSpPr>
          <p:cNvPr id="6" name="TextBox 5">
            <a:extLst>
              <a:ext uri="{FF2B5EF4-FFF2-40B4-BE49-F238E27FC236}">
                <a16:creationId xmlns:a16="http://schemas.microsoft.com/office/drawing/2014/main" id="{AF89388A-027C-471E-A41C-9A5AE2416883}"/>
              </a:ext>
            </a:extLst>
          </p:cNvPr>
          <p:cNvSpPr txBox="1"/>
          <p:nvPr/>
        </p:nvSpPr>
        <p:spPr>
          <a:xfrm>
            <a:off x="320070" y="3667273"/>
            <a:ext cx="1295400" cy="646331"/>
          </a:xfrm>
          <a:prstGeom prst="rect">
            <a:avLst/>
          </a:prstGeom>
          <a:noFill/>
        </p:spPr>
        <p:txBody>
          <a:bodyPr wrap="square" rtlCol="0">
            <a:spAutoFit/>
          </a:bodyPr>
          <a:lstStyle/>
          <a:p>
            <a:pPr algn="ctr"/>
            <a:r>
              <a:rPr lang="en-US" b="1" dirty="0"/>
              <a:t>Animal’s Name</a:t>
            </a:r>
          </a:p>
        </p:txBody>
      </p:sp>
      <p:sp>
        <p:nvSpPr>
          <p:cNvPr id="8" name="Rectangle 7">
            <a:extLst>
              <a:ext uri="{FF2B5EF4-FFF2-40B4-BE49-F238E27FC236}">
                <a16:creationId xmlns:a16="http://schemas.microsoft.com/office/drawing/2014/main" id="{DAF33B03-5880-497F-8457-CE4432B14EFC}"/>
              </a:ext>
            </a:extLst>
          </p:cNvPr>
          <p:cNvSpPr/>
          <p:nvPr/>
        </p:nvSpPr>
        <p:spPr>
          <a:xfrm>
            <a:off x="2014524" y="5831987"/>
            <a:ext cx="3390672" cy="369332"/>
          </a:xfrm>
          <a:prstGeom prst="rect">
            <a:avLst/>
          </a:prstGeom>
        </p:spPr>
        <p:txBody>
          <a:bodyPr wrap="none">
            <a:spAutoFit/>
          </a:bodyPr>
          <a:lstStyle/>
          <a:p>
            <a:pPr algn="ctr"/>
            <a:r>
              <a:rPr lang="en-US" b="1" dirty="0"/>
              <a:t>genetic averages or numbers</a:t>
            </a:r>
          </a:p>
        </p:txBody>
      </p:sp>
      <p:sp>
        <p:nvSpPr>
          <p:cNvPr id="10" name="Rectangle 9">
            <a:extLst>
              <a:ext uri="{FF2B5EF4-FFF2-40B4-BE49-F238E27FC236}">
                <a16:creationId xmlns:a16="http://schemas.microsoft.com/office/drawing/2014/main" id="{A8867CEE-CC94-42EC-8275-03B3681E2C2A}"/>
              </a:ext>
            </a:extLst>
          </p:cNvPr>
          <p:cNvSpPr/>
          <p:nvPr/>
        </p:nvSpPr>
        <p:spPr>
          <a:xfrm>
            <a:off x="8633740" y="5729404"/>
            <a:ext cx="2582823" cy="369332"/>
          </a:xfrm>
          <a:prstGeom prst="rect">
            <a:avLst/>
          </a:prstGeom>
        </p:spPr>
        <p:txBody>
          <a:bodyPr wrap="none">
            <a:spAutoFit/>
          </a:bodyPr>
          <a:lstStyle/>
          <a:p>
            <a:pPr algn="ctr"/>
            <a:r>
              <a:rPr lang="en-US" b="1" dirty="0"/>
              <a:t>identification number,</a:t>
            </a:r>
          </a:p>
        </p:txBody>
      </p:sp>
      <p:sp>
        <p:nvSpPr>
          <p:cNvPr id="12" name="Rectangle 11">
            <a:extLst>
              <a:ext uri="{FF2B5EF4-FFF2-40B4-BE49-F238E27FC236}">
                <a16:creationId xmlns:a16="http://schemas.microsoft.com/office/drawing/2014/main" id="{FC9AE205-FC29-48DC-B79B-CF8085C384D9}"/>
              </a:ext>
            </a:extLst>
          </p:cNvPr>
          <p:cNvSpPr/>
          <p:nvPr/>
        </p:nvSpPr>
        <p:spPr>
          <a:xfrm>
            <a:off x="10431733" y="3343869"/>
            <a:ext cx="1569660" cy="369332"/>
          </a:xfrm>
          <a:prstGeom prst="rect">
            <a:avLst/>
          </a:prstGeom>
        </p:spPr>
        <p:txBody>
          <a:bodyPr wrap="none">
            <a:spAutoFit/>
          </a:bodyPr>
          <a:lstStyle/>
          <a:p>
            <a:pPr algn="ctr"/>
            <a:r>
              <a:rPr lang="en-US" b="1" dirty="0"/>
              <a:t>Date of Birth</a:t>
            </a:r>
          </a:p>
        </p:txBody>
      </p:sp>
      <p:sp>
        <p:nvSpPr>
          <p:cNvPr id="13" name="Rectangle 12">
            <a:extLst>
              <a:ext uri="{FF2B5EF4-FFF2-40B4-BE49-F238E27FC236}">
                <a16:creationId xmlns:a16="http://schemas.microsoft.com/office/drawing/2014/main" id="{FD1C77DE-2885-4454-9152-60B6C689A73C}"/>
              </a:ext>
            </a:extLst>
          </p:cNvPr>
          <p:cNvSpPr/>
          <p:nvPr/>
        </p:nvSpPr>
        <p:spPr>
          <a:xfrm>
            <a:off x="6559780" y="6031565"/>
            <a:ext cx="902811" cy="369332"/>
          </a:xfrm>
          <a:prstGeom prst="rect">
            <a:avLst/>
          </a:prstGeom>
        </p:spPr>
        <p:txBody>
          <a:bodyPr wrap="none">
            <a:spAutoFit/>
          </a:bodyPr>
          <a:lstStyle/>
          <a:p>
            <a:pPr algn="ctr"/>
            <a:r>
              <a:rPr lang="en-US" b="1" dirty="0"/>
              <a:t>Owner</a:t>
            </a:r>
          </a:p>
        </p:txBody>
      </p:sp>
      <p:sp>
        <p:nvSpPr>
          <p:cNvPr id="14" name="Rectangle 13">
            <a:extLst>
              <a:ext uri="{FF2B5EF4-FFF2-40B4-BE49-F238E27FC236}">
                <a16:creationId xmlns:a16="http://schemas.microsoft.com/office/drawing/2014/main" id="{FDBFD3B7-1BE4-4FB3-8AB4-AEFAA8852201}"/>
              </a:ext>
            </a:extLst>
          </p:cNvPr>
          <p:cNvSpPr/>
          <p:nvPr/>
        </p:nvSpPr>
        <p:spPr>
          <a:xfrm>
            <a:off x="182940" y="4728744"/>
            <a:ext cx="1569660" cy="646331"/>
          </a:xfrm>
          <a:prstGeom prst="rect">
            <a:avLst/>
          </a:prstGeom>
        </p:spPr>
        <p:txBody>
          <a:bodyPr wrap="square">
            <a:spAutoFit/>
          </a:bodyPr>
          <a:lstStyle/>
          <a:p>
            <a:pPr algn="ctr"/>
            <a:r>
              <a:rPr lang="en-US" b="1" dirty="0"/>
              <a:t>Registration number</a:t>
            </a:r>
          </a:p>
        </p:txBody>
      </p:sp>
      <p:sp>
        <p:nvSpPr>
          <p:cNvPr id="15" name="Rectangle 14">
            <a:extLst>
              <a:ext uri="{FF2B5EF4-FFF2-40B4-BE49-F238E27FC236}">
                <a16:creationId xmlns:a16="http://schemas.microsoft.com/office/drawing/2014/main" id="{B8E90CA7-D3CA-45D6-83C6-C62E5FAAAD08}"/>
              </a:ext>
            </a:extLst>
          </p:cNvPr>
          <p:cNvSpPr/>
          <p:nvPr/>
        </p:nvSpPr>
        <p:spPr>
          <a:xfrm>
            <a:off x="3013303" y="2692133"/>
            <a:ext cx="4378122" cy="369332"/>
          </a:xfrm>
          <a:prstGeom prst="rect">
            <a:avLst/>
          </a:prstGeom>
        </p:spPr>
        <p:txBody>
          <a:bodyPr wrap="none">
            <a:spAutoFit/>
          </a:bodyPr>
          <a:lstStyle/>
          <a:p>
            <a:r>
              <a:rPr lang="en-US" b="1" dirty="0"/>
              <a:t>Breed and what percentage registered</a:t>
            </a:r>
          </a:p>
        </p:txBody>
      </p:sp>
      <p:cxnSp>
        <p:nvCxnSpPr>
          <p:cNvPr id="17" name="Straight Arrow Connector 16">
            <a:extLst>
              <a:ext uri="{FF2B5EF4-FFF2-40B4-BE49-F238E27FC236}">
                <a16:creationId xmlns:a16="http://schemas.microsoft.com/office/drawing/2014/main" id="{7ED6EF2F-9D8B-4FAE-B002-95FA6EA17226}"/>
              </a:ext>
            </a:extLst>
          </p:cNvPr>
          <p:cNvCxnSpPr/>
          <p:nvPr/>
        </p:nvCxnSpPr>
        <p:spPr>
          <a:xfrm>
            <a:off x="1371600" y="4028806"/>
            <a:ext cx="642924" cy="3471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ADDCE25-9AA4-4B63-990D-21388F4F5353}"/>
              </a:ext>
            </a:extLst>
          </p:cNvPr>
          <p:cNvCxnSpPr>
            <a:cxnSpLocks/>
          </p:cNvCxnSpPr>
          <p:nvPr/>
        </p:nvCxnSpPr>
        <p:spPr>
          <a:xfrm>
            <a:off x="4559440" y="2977550"/>
            <a:ext cx="0" cy="11546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8FE5905-852E-4B25-8EF6-128788B4A309}"/>
              </a:ext>
            </a:extLst>
          </p:cNvPr>
          <p:cNvCxnSpPr>
            <a:cxnSpLocks/>
          </p:cNvCxnSpPr>
          <p:nvPr/>
        </p:nvCxnSpPr>
        <p:spPr>
          <a:xfrm flipV="1">
            <a:off x="1550698" y="4709414"/>
            <a:ext cx="751157" cy="3680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9E380E0-4332-43F0-9E02-076096EBD210}"/>
              </a:ext>
            </a:extLst>
          </p:cNvPr>
          <p:cNvCxnSpPr>
            <a:cxnSpLocks/>
          </p:cNvCxnSpPr>
          <p:nvPr/>
        </p:nvCxnSpPr>
        <p:spPr>
          <a:xfrm flipV="1">
            <a:off x="3157595" y="5550027"/>
            <a:ext cx="0" cy="364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7AAE54-2DB3-4A12-B293-65FFC001E1C0}"/>
              </a:ext>
            </a:extLst>
          </p:cNvPr>
          <p:cNvCxnSpPr>
            <a:cxnSpLocks/>
          </p:cNvCxnSpPr>
          <p:nvPr/>
        </p:nvCxnSpPr>
        <p:spPr>
          <a:xfrm flipV="1">
            <a:off x="6892304" y="5197233"/>
            <a:ext cx="0" cy="8343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118DEC0-E796-418A-AFAA-12837BF88A2C}"/>
              </a:ext>
            </a:extLst>
          </p:cNvPr>
          <p:cNvCxnSpPr>
            <a:cxnSpLocks/>
            <a:stCxn id="10" idx="0"/>
          </p:cNvCxnSpPr>
          <p:nvPr/>
        </p:nvCxnSpPr>
        <p:spPr>
          <a:xfrm flipH="1" flipV="1">
            <a:off x="9864942" y="4645990"/>
            <a:ext cx="60210" cy="10834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44BBD90-6C46-4E89-BC4D-AA033AF37A02}"/>
              </a:ext>
            </a:extLst>
          </p:cNvPr>
          <p:cNvCxnSpPr>
            <a:cxnSpLocks/>
          </p:cNvCxnSpPr>
          <p:nvPr/>
        </p:nvCxnSpPr>
        <p:spPr>
          <a:xfrm flipH="1">
            <a:off x="9276664" y="3713201"/>
            <a:ext cx="1155069" cy="6942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0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BB71-24BF-48B6-B0A9-407444B70420}"/>
              </a:ext>
            </a:extLst>
          </p:cNvPr>
          <p:cNvSpPr>
            <a:spLocks noGrp="1"/>
          </p:cNvSpPr>
          <p:nvPr>
            <p:ph type="title" idx="4294967295"/>
          </p:nvPr>
        </p:nvSpPr>
        <p:spPr>
          <a:xfrm>
            <a:off x="615950" y="533400"/>
            <a:ext cx="11576050" cy="609600"/>
          </a:xfrm>
        </p:spPr>
        <p:txBody>
          <a:bodyPr/>
          <a:lstStyle/>
          <a:p>
            <a:br>
              <a:rPr lang="en-US" sz="4400" b="1" dirty="0"/>
            </a:br>
            <a:r>
              <a:rPr lang="en-US" sz="4400" b="1" dirty="0"/>
              <a:t>Reading Pedigrees</a:t>
            </a:r>
          </a:p>
        </p:txBody>
      </p:sp>
      <p:pic>
        <p:nvPicPr>
          <p:cNvPr id="9" name="Picture 8" descr="A close up of text on a white background&#10;&#10;Description automatically generated">
            <a:extLst>
              <a:ext uri="{FF2B5EF4-FFF2-40B4-BE49-F238E27FC236}">
                <a16:creationId xmlns:a16="http://schemas.microsoft.com/office/drawing/2014/main" id="{B42A1746-14E8-405D-829B-F549F74326A9}"/>
              </a:ext>
            </a:extLst>
          </p:cNvPr>
          <p:cNvPicPr>
            <a:picLocks noChangeAspect="1"/>
          </p:cNvPicPr>
          <p:nvPr/>
        </p:nvPicPr>
        <p:blipFill rotWithShape="1">
          <a:blip r:embed="rId2">
            <a:extLst>
              <a:ext uri="{28A0092B-C50C-407E-A947-70E740481C1C}">
                <a14:useLocalDpi xmlns:a14="http://schemas.microsoft.com/office/drawing/2010/main" val="0"/>
              </a:ext>
            </a:extLst>
          </a:blip>
          <a:srcRect t="24939" r="1580"/>
          <a:stretch/>
        </p:blipFill>
        <p:spPr>
          <a:xfrm>
            <a:off x="3124200" y="1676400"/>
            <a:ext cx="5638799" cy="4896971"/>
          </a:xfrm>
          <a:prstGeom prst="rect">
            <a:avLst/>
          </a:prstGeom>
        </p:spPr>
      </p:pic>
      <p:sp>
        <p:nvSpPr>
          <p:cNvPr id="3" name="TextBox 2">
            <a:extLst>
              <a:ext uri="{FF2B5EF4-FFF2-40B4-BE49-F238E27FC236}">
                <a16:creationId xmlns:a16="http://schemas.microsoft.com/office/drawing/2014/main" id="{008C2DEA-04F0-43F7-ACCB-2E28A39AB22C}"/>
              </a:ext>
            </a:extLst>
          </p:cNvPr>
          <p:cNvSpPr txBox="1"/>
          <p:nvPr/>
        </p:nvSpPr>
        <p:spPr>
          <a:xfrm>
            <a:off x="463550" y="1676400"/>
            <a:ext cx="2660650" cy="4093428"/>
          </a:xfrm>
          <a:prstGeom prst="rect">
            <a:avLst/>
          </a:prstGeom>
          <a:noFill/>
        </p:spPr>
        <p:txBody>
          <a:bodyPr wrap="square" rtlCol="0">
            <a:spAutoFit/>
          </a:bodyPr>
          <a:lstStyle/>
          <a:p>
            <a:pPr algn="ctr"/>
            <a:r>
              <a:rPr lang="en-US" sz="2000" dirty="0"/>
              <a:t>The remainder of the pedigree is the information on her parents (dam and sire).  </a:t>
            </a:r>
          </a:p>
          <a:p>
            <a:pPr algn="ctr"/>
            <a:endParaRPr lang="en-US" sz="2000" dirty="0"/>
          </a:p>
          <a:p>
            <a:pPr algn="ctr"/>
            <a:r>
              <a:rPr lang="en-US" sz="2000" dirty="0"/>
              <a:t>Her sire and dam are listed on the left side of the page.  The sire(father) is listed on top and the dam(mother) is listed on the bottom</a:t>
            </a:r>
          </a:p>
        </p:txBody>
      </p:sp>
      <p:sp>
        <p:nvSpPr>
          <p:cNvPr id="4" name="Rectangle 3">
            <a:extLst>
              <a:ext uri="{FF2B5EF4-FFF2-40B4-BE49-F238E27FC236}">
                <a16:creationId xmlns:a16="http://schemas.microsoft.com/office/drawing/2014/main" id="{7B90945F-0826-49E3-8354-D704B8F897CB}"/>
              </a:ext>
            </a:extLst>
          </p:cNvPr>
          <p:cNvSpPr/>
          <p:nvPr/>
        </p:nvSpPr>
        <p:spPr>
          <a:xfrm>
            <a:off x="8915400" y="1659835"/>
            <a:ext cx="3048000" cy="4401205"/>
          </a:xfrm>
          <a:prstGeom prst="rect">
            <a:avLst/>
          </a:prstGeom>
        </p:spPr>
        <p:txBody>
          <a:bodyPr wrap="square">
            <a:spAutoFit/>
          </a:bodyPr>
          <a:lstStyle/>
          <a:p>
            <a:pPr algn="ctr"/>
            <a:r>
              <a:rPr lang="en-US" sz="2000" dirty="0"/>
              <a:t>Information on her grandparents is listed on the right hand side as follows:</a:t>
            </a:r>
          </a:p>
          <a:p>
            <a:pPr algn="ctr"/>
            <a:r>
              <a:rPr lang="en-US" sz="2000" dirty="0"/>
              <a:t>Paternal grandsire </a:t>
            </a:r>
          </a:p>
          <a:p>
            <a:pPr algn="ctr"/>
            <a:r>
              <a:rPr lang="en-US" sz="2000" dirty="0"/>
              <a:t>Paternal grandam</a:t>
            </a:r>
          </a:p>
          <a:p>
            <a:pPr algn="ctr"/>
            <a:r>
              <a:rPr lang="en-US" sz="2000" dirty="0"/>
              <a:t>Maternal grandsire</a:t>
            </a:r>
          </a:p>
          <a:p>
            <a:pPr algn="ctr"/>
            <a:r>
              <a:rPr lang="en-US" sz="2000" dirty="0"/>
              <a:t>Maternal grandam</a:t>
            </a:r>
          </a:p>
          <a:p>
            <a:pPr algn="ctr"/>
            <a:endParaRPr lang="en-US" sz="2000" dirty="0"/>
          </a:p>
          <a:p>
            <a:pPr algn="ctr"/>
            <a:endParaRPr lang="en-US" sz="2000" dirty="0"/>
          </a:p>
          <a:p>
            <a:pPr algn="ctr"/>
            <a:r>
              <a:rPr lang="en-US" sz="2000" dirty="0"/>
              <a:t>Information on their production and genetic averages is included under each</a:t>
            </a:r>
          </a:p>
        </p:txBody>
      </p:sp>
    </p:spTree>
    <p:extLst>
      <p:ext uri="{BB962C8B-B14F-4D97-AF65-F5344CB8AC3E}">
        <p14:creationId xmlns:p14="http://schemas.microsoft.com/office/powerpoint/2010/main" val="151346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BB71-24BF-48B6-B0A9-407444B70420}"/>
              </a:ext>
            </a:extLst>
          </p:cNvPr>
          <p:cNvSpPr>
            <a:spLocks noGrp="1"/>
          </p:cNvSpPr>
          <p:nvPr>
            <p:ph type="title" idx="4294967295"/>
          </p:nvPr>
        </p:nvSpPr>
        <p:spPr>
          <a:xfrm>
            <a:off x="0" y="533400"/>
            <a:ext cx="12192000" cy="609600"/>
          </a:xfrm>
        </p:spPr>
        <p:txBody>
          <a:bodyPr/>
          <a:lstStyle/>
          <a:p>
            <a:br>
              <a:rPr lang="en-US" sz="4400" b="1" dirty="0"/>
            </a:br>
            <a:r>
              <a:rPr lang="en-US" sz="4400" b="1" dirty="0"/>
              <a:t>Cow Pedigrees</a:t>
            </a:r>
          </a:p>
        </p:txBody>
      </p:sp>
      <p:pic>
        <p:nvPicPr>
          <p:cNvPr id="9" name="Picture 8" descr="A close up of text on a white background&#10;&#10;Description automatically generated">
            <a:extLst>
              <a:ext uri="{FF2B5EF4-FFF2-40B4-BE49-F238E27FC236}">
                <a16:creationId xmlns:a16="http://schemas.microsoft.com/office/drawing/2014/main" id="{B42A1746-14E8-405D-829B-F549F74326A9}"/>
              </a:ext>
            </a:extLst>
          </p:cNvPr>
          <p:cNvPicPr>
            <a:picLocks noChangeAspect="1"/>
          </p:cNvPicPr>
          <p:nvPr/>
        </p:nvPicPr>
        <p:blipFill rotWithShape="1">
          <a:blip r:embed="rId2">
            <a:extLst>
              <a:ext uri="{28A0092B-C50C-407E-A947-70E740481C1C}">
                <a14:useLocalDpi xmlns:a14="http://schemas.microsoft.com/office/drawing/2010/main" val="0"/>
              </a:ext>
            </a:extLst>
          </a:blip>
          <a:srcRect t="65798" r="49446" b="10430"/>
          <a:stretch/>
        </p:blipFill>
        <p:spPr>
          <a:xfrm>
            <a:off x="6096000" y="3187732"/>
            <a:ext cx="4724401" cy="2529689"/>
          </a:xfrm>
          <a:prstGeom prst="rect">
            <a:avLst/>
          </a:prstGeom>
        </p:spPr>
      </p:pic>
      <p:sp>
        <p:nvSpPr>
          <p:cNvPr id="3" name="TextBox 2">
            <a:extLst>
              <a:ext uri="{FF2B5EF4-FFF2-40B4-BE49-F238E27FC236}">
                <a16:creationId xmlns:a16="http://schemas.microsoft.com/office/drawing/2014/main" id="{4AB6EA65-FED9-49FD-8D99-0926935E552D}"/>
              </a:ext>
            </a:extLst>
          </p:cNvPr>
          <p:cNvSpPr txBox="1"/>
          <p:nvPr/>
        </p:nvSpPr>
        <p:spPr>
          <a:xfrm>
            <a:off x="617498" y="3374531"/>
            <a:ext cx="4724400" cy="2308324"/>
          </a:xfrm>
          <a:prstGeom prst="rect">
            <a:avLst/>
          </a:prstGeom>
          <a:noFill/>
        </p:spPr>
        <p:txBody>
          <a:bodyPr wrap="square" rtlCol="0">
            <a:spAutoFit/>
          </a:bodyPr>
          <a:lstStyle/>
          <a:p>
            <a:pPr algn="ctr"/>
            <a:r>
              <a:rPr lang="en-US" dirty="0"/>
              <a:t>On a cow that has been classified, it will show her classification score and at what age she was classified</a:t>
            </a:r>
          </a:p>
          <a:p>
            <a:pPr algn="ctr"/>
            <a:endParaRPr lang="en-US" dirty="0"/>
          </a:p>
          <a:p>
            <a:pPr algn="ctr"/>
            <a:r>
              <a:rPr lang="en-US" dirty="0"/>
              <a:t>This cow scored Good Plus 82 when she was 5 years and 10 months old.</a:t>
            </a:r>
          </a:p>
          <a:p>
            <a:pPr algn="ctr"/>
            <a:endParaRPr lang="en-US" b="1" dirty="0"/>
          </a:p>
          <a:p>
            <a:pPr algn="ctr"/>
            <a:endParaRPr lang="en-US" b="1" dirty="0"/>
          </a:p>
        </p:txBody>
      </p:sp>
      <p:sp>
        <p:nvSpPr>
          <p:cNvPr id="4" name="Oval 3">
            <a:extLst>
              <a:ext uri="{FF2B5EF4-FFF2-40B4-BE49-F238E27FC236}">
                <a16:creationId xmlns:a16="http://schemas.microsoft.com/office/drawing/2014/main" id="{EC13DFBA-A7D3-4CA5-B1F3-C9DB44E1F7CA}"/>
              </a:ext>
            </a:extLst>
          </p:cNvPr>
          <p:cNvSpPr/>
          <p:nvPr/>
        </p:nvSpPr>
        <p:spPr>
          <a:xfrm flipV="1">
            <a:off x="6495223" y="3578669"/>
            <a:ext cx="901785" cy="3592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8028603-89D3-4BCB-94BE-1A6770B047B7}"/>
              </a:ext>
            </a:extLst>
          </p:cNvPr>
          <p:cNvCxnSpPr>
            <a:cxnSpLocks/>
          </p:cNvCxnSpPr>
          <p:nvPr/>
        </p:nvCxnSpPr>
        <p:spPr>
          <a:xfrm flipV="1">
            <a:off x="5165036" y="3920599"/>
            <a:ext cx="1330187" cy="6514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2C07FB-323D-4A80-A90E-2CD7D9325277}"/>
              </a:ext>
            </a:extLst>
          </p:cNvPr>
          <p:cNvSpPr txBox="1"/>
          <p:nvPr/>
        </p:nvSpPr>
        <p:spPr>
          <a:xfrm>
            <a:off x="766652" y="1453722"/>
            <a:ext cx="10658696" cy="2308324"/>
          </a:xfrm>
          <a:prstGeom prst="rect">
            <a:avLst/>
          </a:prstGeom>
          <a:noFill/>
        </p:spPr>
        <p:txBody>
          <a:bodyPr wrap="square" rtlCol="0">
            <a:spAutoFit/>
          </a:bodyPr>
          <a:lstStyle/>
          <a:p>
            <a:pPr algn="ctr"/>
            <a:r>
              <a:rPr lang="en-US" b="1" dirty="0"/>
              <a:t>Breeders can have their cattle evaluated for type (conformation) through their breed association's linear classification programs. This linear classification is based on the functional soundness and appearance of the animal. Classification scores are a tool producers can use to breed, develop and market higher producing, more durable cows. </a:t>
            </a:r>
          </a:p>
          <a:p>
            <a:pPr algn="ctr"/>
            <a:endParaRPr lang="en-US" b="1" dirty="0"/>
          </a:p>
          <a:p>
            <a:pPr algn="ctr"/>
            <a:r>
              <a:rPr lang="en-US" b="1" dirty="0"/>
              <a:t>This information can also be found on the pedigree</a:t>
            </a:r>
          </a:p>
          <a:p>
            <a:pPr algn="ctr"/>
            <a:endParaRPr lang="en-US" b="1" dirty="0"/>
          </a:p>
          <a:p>
            <a:pPr algn="ctr"/>
            <a:endParaRPr lang="en-US" b="1" dirty="0"/>
          </a:p>
        </p:txBody>
      </p:sp>
      <p:sp>
        <p:nvSpPr>
          <p:cNvPr id="11" name="Rectangle 10">
            <a:extLst>
              <a:ext uri="{FF2B5EF4-FFF2-40B4-BE49-F238E27FC236}">
                <a16:creationId xmlns:a16="http://schemas.microsoft.com/office/drawing/2014/main" id="{05859229-D59F-4FCA-9E5A-B945DCBD8426}"/>
              </a:ext>
            </a:extLst>
          </p:cNvPr>
          <p:cNvSpPr/>
          <p:nvPr/>
        </p:nvSpPr>
        <p:spPr>
          <a:xfrm>
            <a:off x="1165875" y="5734481"/>
            <a:ext cx="10658696" cy="646331"/>
          </a:xfrm>
          <a:prstGeom prst="rect">
            <a:avLst/>
          </a:prstGeom>
        </p:spPr>
        <p:txBody>
          <a:bodyPr wrap="square">
            <a:spAutoFit/>
          </a:bodyPr>
          <a:lstStyle/>
          <a:p>
            <a:pPr algn="ctr"/>
            <a:r>
              <a:rPr lang="en-US" dirty="0"/>
              <a:t>The letters and symbols that follow are score for specific traits.</a:t>
            </a:r>
          </a:p>
          <a:p>
            <a:pPr algn="ctr"/>
            <a:r>
              <a:rPr lang="en-US" dirty="0"/>
              <a:t>Capacity, Dairy Strength, Rump, Feet and Legs, and Udder</a:t>
            </a:r>
          </a:p>
        </p:txBody>
      </p:sp>
      <p:sp>
        <p:nvSpPr>
          <p:cNvPr id="13" name="Oval 12">
            <a:extLst>
              <a:ext uri="{FF2B5EF4-FFF2-40B4-BE49-F238E27FC236}">
                <a16:creationId xmlns:a16="http://schemas.microsoft.com/office/drawing/2014/main" id="{DD52BC2A-CAF6-41C5-9B72-D0CF70E20F0C}"/>
              </a:ext>
            </a:extLst>
          </p:cNvPr>
          <p:cNvSpPr/>
          <p:nvPr/>
        </p:nvSpPr>
        <p:spPr>
          <a:xfrm>
            <a:off x="7339031" y="3618246"/>
            <a:ext cx="914400" cy="394748"/>
          </a:xfrm>
          <a:prstGeom prst="ellipse">
            <a:avLst/>
          </a:prstGeom>
          <a:noFill/>
          <a:ln>
            <a:solidFill>
              <a:srgbClr val="F5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6417D616-27A9-4A21-9244-2862172C2693}"/>
              </a:ext>
            </a:extLst>
          </p:cNvPr>
          <p:cNvCxnSpPr/>
          <p:nvPr/>
        </p:nvCxnSpPr>
        <p:spPr>
          <a:xfrm flipV="1">
            <a:off x="6894446" y="4057595"/>
            <a:ext cx="649354" cy="1734882"/>
          </a:xfrm>
          <a:prstGeom prst="straightConnector1">
            <a:avLst/>
          </a:prstGeom>
          <a:ln w="38100">
            <a:solidFill>
              <a:srgbClr val="F5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93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BB71-24BF-48B6-B0A9-407444B70420}"/>
              </a:ext>
            </a:extLst>
          </p:cNvPr>
          <p:cNvSpPr>
            <a:spLocks noGrp="1"/>
          </p:cNvSpPr>
          <p:nvPr>
            <p:ph type="title" idx="4294967295"/>
          </p:nvPr>
        </p:nvSpPr>
        <p:spPr>
          <a:xfrm>
            <a:off x="0" y="533400"/>
            <a:ext cx="12192000" cy="609600"/>
          </a:xfrm>
        </p:spPr>
        <p:txBody>
          <a:bodyPr/>
          <a:lstStyle/>
          <a:p>
            <a:br>
              <a:rPr lang="en-US" sz="4400" b="1" dirty="0"/>
            </a:br>
            <a:r>
              <a:rPr lang="en-US" sz="4400" b="1" dirty="0"/>
              <a:t>Cow Pedigrees</a:t>
            </a:r>
          </a:p>
        </p:txBody>
      </p:sp>
      <p:pic>
        <p:nvPicPr>
          <p:cNvPr id="9" name="Picture 8" descr="A close up of text on a white background&#10;&#10;Description automatically generated">
            <a:extLst>
              <a:ext uri="{FF2B5EF4-FFF2-40B4-BE49-F238E27FC236}">
                <a16:creationId xmlns:a16="http://schemas.microsoft.com/office/drawing/2014/main" id="{B42A1746-14E8-405D-829B-F549F74326A9}"/>
              </a:ext>
            </a:extLst>
          </p:cNvPr>
          <p:cNvPicPr>
            <a:picLocks noChangeAspect="1"/>
          </p:cNvPicPr>
          <p:nvPr/>
        </p:nvPicPr>
        <p:blipFill rotWithShape="1">
          <a:blip r:embed="rId2">
            <a:extLst>
              <a:ext uri="{28A0092B-C50C-407E-A947-70E740481C1C}">
                <a14:useLocalDpi xmlns:a14="http://schemas.microsoft.com/office/drawing/2010/main" val="0"/>
              </a:ext>
            </a:extLst>
          </a:blip>
          <a:srcRect l="-815" t="65797" r="48106" b="9908"/>
          <a:stretch/>
        </p:blipFill>
        <p:spPr>
          <a:xfrm>
            <a:off x="5486400" y="1575137"/>
            <a:ext cx="4925861" cy="2585323"/>
          </a:xfrm>
          <a:prstGeom prst="rect">
            <a:avLst/>
          </a:prstGeom>
        </p:spPr>
      </p:pic>
      <p:sp>
        <p:nvSpPr>
          <p:cNvPr id="8" name="TextBox 7">
            <a:extLst>
              <a:ext uri="{FF2B5EF4-FFF2-40B4-BE49-F238E27FC236}">
                <a16:creationId xmlns:a16="http://schemas.microsoft.com/office/drawing/2014/main" id="{4E2C07FB-323D-4A80-A90E-2CD7D9325277}"/>
              </a:ext>
            </a:extLst>
          </p:cNvPr>
          <p:cNvSpPr txBox="1"/>
          <p:nvPr/>
        </p:nvSpPr>
        <p:spPr>
          <a:xfrm>
            <a:off x="1447800" y="3581400"/>
            <a:ext cx="9982200" cy="2862322"/>
          </a:xfrm>
          <a:prstGeom prst="rect">
            <a:avLst/>
          </a:prstGeom>
          <a:noFill/>
        </p:spPr>
        <p:txBody>
          <a:bodyPr wrap="square" rtlCol="0">
            <a:spAutoFit/>
          </a:bodyPr>
          <a:lstStyle/>
          <a:p>
            <a:r>
              <a:rPr lang="en-US" dirty="0"/>
              <a:t>Those records will include:</a:t>
            </a:r>
          </a:p>
          <a:p>
            <a:pPr marL="285750" indent="-285750">
              <a:buFont typeface="Arial" panose="020B0604020202020204" pitchFamily="34" charset="0"/>
              <a:buChar char="•"/>
            </a:pPr>
            <a:r>
              <a:rPr lang="en-US" dirty="0"/>
              <a:t>AGE- Her age when the lactation started</a:t>
            </a:r>
          </a:p>
          <a:p>
            <a:pPr marL="285750" indent="-285750">
              <a:buFont typeface="Arial" panose="020B0604020202020204" pitchFamily="34" charset="0"/>
              <a:buChar char="•"/>
            </a:pPr>
            <a:r>
              <a:rPr lang="en-US" dirty="0"/>
              <a:t>X-How many times a day she was milked during that lactation</a:t>
            </a:r>
          </a:p>
          <a:p>
            <a:pPr marL="285750" indent="-285750">
              <a:buFont typeface="Arial" panose="020B0604020202020204" pitchFamily="34" charset="0"/>
              <a:buChar char="•"/>
            </a:pPr>
            <a:r>
              <a:rPr lang="en-US" dirty="0"/>
              <a:t>Days- Number of days she milked in that lactation</a:t>
            </a:r>
          </a:p>
          <a:p>
            <a:pPr marL="285750" indent="-285750">
              <a:buFont typeface="Arial" panose="020B0604020202020204" pitchFamily="34" charset="0"/>
              <a:buChar char="•"/>
            </a:pPr>
            <a:r>
              <a:rPr lang="en-US" dirty="0"/>
              <a:t>Milk- Pounds of milk she produced in that lactation</a:t>
            </a:r>
          </a:p>
          <a:p>
            <a:pPr marL="285750" indent="-285750">
              <a:buFont typeface="Arial" panose="020B0604020202020204" pitchFamily="34" charset="0"/>
              <a:buChar char="•"/>
            </a:pPr>
            <a:r>
              <a:rPr lang="en-US" dirty="0"/>
              <a:t>DCRM- Data Collection Rating for Milk</a:t>
            </a:r>
          </a:p>
          <a:p>
            <a:pPr marL="285750" indent="-285750">
              <a:buFont typeface="Arial" panose="020B0604020202020204" pitchFamily="34" charset="0"/>
              <a:buChar char="•"/>
            </a:pPr>
            <a:r>
              <a:rPr lang="en-US" dirty="0"/>
              <a:t>%- Average Percent Fat </a:t>
            </a:r>
          </a:p>
          <a:p>
            <a:pPr marL="285750" indent="-285750">
              <a:buFont typeface="Arial" panose="020B0604020202020204" pitchFamily="34" charset="0"/>
              <a:buChar char="•"/>
            </a:pPr>
            <a:r>
              <a:rPr lang="en-US" dirty="0"/>
              <a:t>Fat- Total pounds of fat she produced during that lactation</a:t>
            </a:r>
          </a:p>
          <a:p>
            <a:pPr marL="285750" indent="-285750">
              <a:buFont typeface="Arial" panose="020B0604020202020204" pitchFamily="34" charset="0"/>
              <a:buChar char="•"/>
            </a:pPr>
            <a:r>
              <a:rPr lang="en-US" dirty="0"/>
              <a:t>%-Average Percent Protein </a:t>
            </a:r>
          </a:p>
          <a:p>
            <a:pPr marL="285750" indent="-285750">
              <a:buFont typeface="Arial" panose="020B0604020202020204" pitchFamily="34" charset="0"/>
              <a:buChar char="•"/>
            </a:pPr>
            <a:r>
              <a:rPr lang="en-US" dirty="0"/>
              <a:t>PRT- Total pounds of Protein</a:t>
            </a:r>
          </a:p>
        </p:txBody>
      </p:sp>
      <p:sp>
        <p:nvSpPr>
          <p:cNvPr id="16" name="Rectangle 15">
            <a:extLst>
              <a:ext uri="{FF2B5EF4-FFF2-40B4-BE49-F238E27FC236}">
                <a16:creationId xmlns:a16="http://schemas.microsoft.com/office/drawing/2014/main" id="{096AF699-F62F-4D7C-88C0-9695AE10A701}"/>
              </a:ext>
            </a:extLst>
          </p:cNvPr>
          <p:cNvSpPr/>
          <p:nvPr/>
        </p:nvSpPr>
        <p:spPr>
          <a:xfrm>
            <a:off x="1447800" y="1948934"/>
            <a:ext cx="3352800" cy="1477328"/>
          </a:xfrm>
          <a:prstGeom prst="rect">
            <a:avLst/>
          </a:prstGeom>
        </p:spPr>
        <p:txBody>
          <a:bodyPr wrap="square">
            <a:spAutoFit/>
          </a:bodyPr>
          <a:lstStyle/>
          <a:p>
            <a:pPr algn="ctr"/>
            <a:r>
              <a:rPr lang="en-US" b="1" dirty="0"/>
              <a:t>A cow will also have her production records included in her pedigree for each lactation</a:t>
            </a:r>
          </a:p>
          <a:p>
            <a:endParaRPr lang="en-US" b="1" dirty="0"/>
          </a:p>
        </p:txBody>
      </p:sp>
    </p:spTree>
    <p:extLst>
      <p:ext uri="{BB962C8B-B14F-4D97-AF65-F5344CB8AC3E}">
        <p14:creationId xmlns:p14="http://schemas.microsoft.com/office/powerpoint/2010/main" val="372749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1BB71-24BF-48B6-B0A9-407444B70420}"/>
              </a:ext>
            </a:extLst>
          </p:cNvPr>
          <p:cNvSpPr>
            <a:spLocks noGrp="1"/>
          </p:cNvSpPr>
          <p:nvPr>
            <p:ph type="title" idx="4294967295"/>
          </p:nvPr>
        </p:nvSpPr>
        <p:spPr>
          <a:xfrm>
            <a:off x="0" y="536711"/>
            <a:ext cx="12192000" cy="609600"/>
          </a:xfrm>
        </p:spPr>
        <p:txBody>
          <a:bodyPr/>
          <a:lstStyle/>
          <a:p>
            <a:br>
              <a:rPr lang="en-US" sz="4400" b="1" dirty="0"/>
            </a:br>
            <a:r>
              <a:rPr lang="en-US" sz="4400" b="1" dirty="0"/>
              <a:t>Holstein Pedigrees</a:t>
            </a:r>
          </a:p>
        </p:txBody>
      </p:sp>
      <p:pic>
        <p:nvPicPr>
          <p:cNvPr id="9" name="Picture 8" descr="A close up of text on a white background&#10;&#10;Description automatically generated">
            <a:extLst>
              <a:ext uri="{FF2B5EF4-FFF2-40B4-BE49-F238E27FC236}">
                <a16:creationId xmlns:a16="http://schemas.microsoft.com/office/drawing/2014/main" id="{B42A1746-14E8-405D-829B-F549F74326A9}"/>
              </a:ext>
            </a:extLst>
          </p:cNvPr>
          <p:cNvPicPr>
            <a:picLocks noChangeAspect="1"/>
          </p:cNvPicPr>
          <p:nvPr/>
        </p:nvPicPr>
        <p:blipFill rotWithShape="1">
          <a:blip r:embed="rId2">
            <a:extLst>
              <a:ext uri="{28A0092B-C50C-407E-A947-70E740481C1C}">
                <a14:useLocalDpi xmlns:a14="http://schemas.microsoft.com/office/drawing/2010/main" val="0"/>
              </a:ext>
            </a:extLst>
          </a:blip>
          <a:srcRect l="1172" t="2819" r="-3788" b="74253"/>
          <a:stretch/>
        </p:blipFill>
        <p:spPr>
          <a:xfrm>
            <a:off x="957469" y="1600200"/>
            <a:ext cx="10482968" cy="2667000"/>
          </a:xfrm>
          <a:prstGeom prst="rect">
            <a:avLst/>
          </a:prstGeom>
        </p:spPr>
      </p:pic>
      <p:sp>
        <p:nvSpPr>
          <p:cNvPr id="13" name="Rectangle 12">
            <a:extLst>
              <a:ext uri="{FF2B5EF4-FFF2-40B4-BE49-F238E27FC236}">
                <a16:creationId xmlns:a16="http://schemas.microsoft.com/office/drawing/2014/main" id="{349465AA-E274-4B14-AF03-8E8EFB6E0D0C}"/>
              </a:ext>
            </a:extLst>
          </p:cNvPr>
          <p:cNvSpPr/>
          <p:nvPr/>
        </p:nvSpPr>
        <p:spPr>
          <a:xfrm>
            <a:off x="5943600" y="3134138"/>
            <a:ext cx="2285999" cy="828262"/>
          </a:xfrm>
          <a:prstGeom prst="rect">
            <a:avLst/>
          </a:prstGeom>
          <a:solidFill>
            <a:srgbClr val="2E1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CF9829-6E69-4F0A-BCB4-6A2D83E85A12}"/>
              </a:ext>
            </a:extLst>
          </p:cNvPr>
          <p:cNvSpPr txBox="1"/>
          <p:nvPr/>
        </p:nvSpPr>
        <p:spPr>
          <a:xfrm>
            <a:off x="751563" y="4267200"/>
            <a:ext cx="10907038" cy="2339102"/>
          </a:xfrm>
          <a:prstGeom prst="rect">
            <a:avLst/>
          </a:prstGeom>
          <a:noFill/>
        </p:spPr>
        <p:txBody>
          <a:bodyPr wrap="square" rtlCol="0">
            <a:spAutoFit/>
          </a:bodyPr>
          <a:lstStyle/>
          <a:p>
            <a:r>
              <a:rPr lang="en-US" sz="1600" b="1" dirty="0"/>
              <a:t>PTPI (Pedigree Total Performance Index) </a:t>
            </a:r>
            <a:r>
              <a:rPr lang="en-US" sz="1600" dirty="0"/>
              <a:t>is an index based on a combination of traits. It helps sort out animals based on their genetic potential to be the productive in a herd.  It takes into account production, type, animal health traits like somatic cell count, and pregnancy rates.</a:t>
            </a:r>
          </a:p>
          <a:p>
            <a:endParaRPr lang="en-US" sz="1600" dirty="0"/>
          </a:p>
          <a:p>
            <a:r>
              <a:rPr lang="en-US" sz="1600" b="1" dirty="0"/>
              <a:t>PTAs (Predicted Transmitting Ability)</a:t>
            </a:r>
            <a:r>
              <a:rPr lang="en-US" sz="1600" dirty="0"/>
              <a:t>express the level of genetic superiority or inferiority an animal is expected to transmit to their offspring and helps producers rank animals based on their genetic merit.</a:t>
            </a:r>
          </a:p>
          <a:p>
            <a:endParaRPr lang="en-US" sz="1600" dirty="0"/>
          </a:p>
          <a:p>
            <a:r>
              <a:rPr lang="en-US" sz="1600" dirty="0"/>
              <a:t>PTAs are listed for M(milk), F(fat), P(protein), PL(Productive Life), SCS(Somatic Cell Count), DPR(Daughter Pregnancy Rate), DCE(Daughter Calving Ease), T(Type), UDC (Udder Composite</a:t>
            </a:r>
            <a:r>
              <a:rPr lang="en-US" dirty="0"/>
              <a:t>), and FLC(Feet and Leg Composite)</a:t>
            </a:r>
          </a:p>
        </p:txBody>
      </p:sp>
    </p:spTree>
    <p:extLst>
      <p:ext uri="{BB962C8B-B14F-4D97-AF65-F5344CB8AC3E}">
        <p14:creationId xmlns:p14="http://schemas.microsoft.com/office/powerpoint/2010/main" val="41375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438A-2A96-4F99-B60A-D3BC3E2631A7}"/>
              </a:ext>
            </a:extLst>
          </p:cNvPr>
          <p:cNvSpPr>
            <a:spLocks noGrp="1"/>
          </p:cNvSpPr>
          <p:nvPr>
            <p:ph type="title"/>
          </p:nvPr>
        </p:nvSpPr>
        <p:spPr/>
        <p:txBody>
          <a:bodyPr/>
          <a:lstStyle/>
          <a:p>
            <a:r>
              <a:rPr lang="en-US" sz="3600" b="1" dirty="0"/>
              <a:t>Dairy Terms</a:t>
            </a:r>
          </a:p>
        </p:txBody>
      </p:sp>
      <p:sp>
        <p:nvSpPr>
          <p:cNvPr id="4" name="Rectangle 3">
            <a:extLst>
              <a:ext uri="{FF2B5EF4-FFF2-40B4-BE49-F238E27FC236}">
                <a16:creationId xmlns:a16="http://schemas.microsoft.com/office/drawing/2014/main" id="{F1E55920-D2FF-4F3B-9213-FA3424977B6C}"/>
              </a:ext>
            </a:extLst>
          </p:cNvPr>
          <p:cNvSpPr txBox="1">
            <a:spLocks noChangeArrowheads="1"/>
          </p:cNvSpPr>
          <p:nvPr/>
        </p:nvSpPr>
        <p:spPr bwMode="auto">
          <a:xfrm>
            <a:off x="533400" y="1487557"/>
            <a:ext cx="7772400" cy="4719484"/>
          </a:xfrm>
          <a:prstGeom prst="rect">
            <a:avLst/>
          </a:prstGeom>
          <a:noFill/>
          <a:ln w="9525">
            <a:noFill/>
            <a:miter lim="800000"/>
            <a:headEnd/>
            <a:tailEnd/>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0" algn="l" rtl="0" eaLnBrk="1" fontAlgn="base" hangingPunct="1">
              <a:spcBef>
                <a:spcPct val="20000"/>
              </a:spcBef>
              <a:spcAft>
                <a:spcPct val="0"/>
              </a:spcAft>
              <a:buNone/>
              <a:defRPr sz="2400">
                <a:solidFill>
                  <a:srgbClr val="2E1A47"/>
                </a:solidFill>
                <a:latin typeface="+mj-lt"/>
                <a:ea typeface="Verdana" charset="0"/>
                <a:cs typeface="Verdana" charset="0"/>
              </a:defRPr>
            </a:lvl1pPr>
            <a:lvl2pPr marL="4572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indent="-342900">
              <a:buClr>
                <a:schemeClr val="tx1"/>
              </a:buClr>
              <a:buFont typeface="Arial" panose="020B0604020202020204" pitchFamily="34" charset="0"/>
              <a:buChar char="•"/>
            </a:pPr>
            <a:r>
              <a:rPr lang="en-US" altLang="en-US" sz="1600" b="1" kern="0" dirty="0"/>
              <a:t>Bull - Mature male dairy animal</a:t>
            </a:r>
          </a:p>
          <a:p>
            <a:pPr marL="171450" indent="-171450">
              <a:buClr>
                <a:schemeClr val="tx1"/>
              </a:buClr>
              <a:buFont typeface="Arial" panose="020B0604020202020204" pitchFamily="34" charset="0"/>
              <a:buChar char="•"/>
            </a:pPr>
            <a:endParaRPr lang="en-US" altLang="en-US" sz="1600" b="1" kern="0" dirty="0"/>
          </a:p>
          <a:p>
            <a:pPr marL="342900" indent="-342900">
              <a:buClr>
                <a:schemeClr val="tx1"/>
              </a:buClr>
              <a:buFont typeface="Arial" panose="020B0604020202020204" pitchFamily="34" charset="0"/>
              <a:buChar char="•"/>
            </a:pPr>
            <a:r>
              <a:rPr lang="en-US" altLang="en-US" sz="1600" b="1" kern="0" dirty="0"/>
              <a:t>Cow - Mature female dairy animal that has produced one or more calves</a:t>
            </a:r>
          </a:p>
          <a:p>
            <a:pPr marL="171450" indent="-171450">
              <a:buClr>
                <a:schemeClr val="tx1"/>
              </a:buClr>
              <a:buFont typeface="Arial" panose="020B0604020202020204" pitchFamily="34" charset="0"/>
              <a:buChar char="•"/>
            </a:pPr>
            <a:endParaRPr lang="en-US" altLang="en-US" sz="1600" b="1" kern="0" dirty="0"/>
          </a:p>
          <a:p>
            <a:pPr marL="342900" indent="-342900">
              <a:buClr>
                <a:schemeClr val="tx1"/>
              </a:buClr>
              <a:buFont typeface="Arial" panose="020B0604020202020204" pitchFamily="34" charset="0"/>
              <a:buChar char="•"/>
            </a:pPr>
            <a:r>
              <a:rPr lang="en-US" altLang="en-US" sz="1600" b="1" kern="0" dirty="0"/>
              <a:t>Heifer - female dairy animal that has not borne a calf</a:t>
            </a:r>
          </a:p>
          <a:p>
            <a:pPr marL="171450" indent="-171450">
              <a:buClr>
                <a:schemeClr val="tx1"/>
              </a:buClr>
              <a:buFont typeface="Arial" panose="020B0604020202020204" pitchFamily="34" charset="0"/>
              <a:buChar char="•"/>
            </a:pPr>
            <a:endParaRPr lang="en-US" altLang="en-US" sz="1600" b="1" kern="0" dirty="0"/>
          </a:p>
          <a:p>
            <a:pPr marL="342900" indent="-342900">
              <a:buClr>
                <a:schemeClr val="tx1"/>
              </a:buClr>
              <a:buFont typeface="Arial" panose="020B0604020202020204" pitchFamily="34" charset="0"/>
              <a:buChar char="•"/>
            </a:pPr>
            <a:r>
              <a:rPr lang="en-US" altLang="en-US" sz="1600" b="1" kern="0" dirty="0"/>
              <a:t>Calf - male of female dairy animal under one year of age</a:t>
            </a:r>
          </a:p>
          <a:p>
            <a:pPr marL="171450" indent="-171450">
              <a:buClr>
                <a:schemeClr val="tx1"/>
              </a:buClr>
              <a:buFont typeface="Arial" panose="020B0604020202020204" pitchFamily="34" charset="0"/>
              <a:buChar char="•"/>
            </a:pPr>
            <a:endParaRPr lang="en-US" altLang="en-US" sz="1600" b="1" kern="0" dirty="0"/>
          </a:p>
          <a:p>
            <a:pPr marL="342900" indent="-342900">
              <a:buClr>
                <a:schemeClr val="tx1"/>
              </a:buClr>
              <a:buFont typeface="Arial" panose="020B0604020202020204" pitchFamily="34" charset="0"/>
              <a:buChar char="•"/>
            </a:pPr>
            <a:r>
              <a:rPr lang="en-US" altLang="en-US" sz="1600" b="1" kern="0" dirty="0"/>
              <a:t>Steer - a castrated male used for beef production </a:t>
            </a:r>
          </a:p>
          <a:p>
            <a:pPr marL="171450" indent="-171450">
              <a:buClr>
                <a:schemeClr val="tx1"/>
              </a:buClr>
              <a:buFont typeface="Arial" panose="020B0604020202020204" pitchFamily="34" charset="0"/>
              <a:buChar char="•"/>
            </a:pPr>
            <a:endParaRPr lang="en-US" altLang="en-US" sz="1600" b="1" kern="0" dirty="0"/>
          </a:p>
          <a:p>
            <a:pPr marL="342900" indent="-342900">
              <a:lnSpc>
                <a:spcPct val="95000"/>
              </a:lnSpc>
              <a:buFont typeface="Arial" panose="020B0604020202020204" pitchFamily="34" charset="0"/>
              <a:buChar char="•"/>
              <a:defRPr/>
            </a:pPr>
            <a:r>
              <a:rPr lang="en-US" altLang="en-US" sz="1600" b="1" kern="0" dirty="0">
                <a:cs typeface="Times New Roman" charset="0"/>
              </a:rPr>
              <a:t>Freemartin - infertile heifer that is born twin to a bull calf</a:t>
            </a:r>
          </a:p>
          <a:p>
            <a:pPr marL="171450" indent="-171450">
              <a:lnSpc>
                <a:spcPct val="95000"/>
              </a:lnSpc>
              <a:buFont typeface="Arial" panose="020B0604020202020204" pitchFamily="34" charset="0"/>
              <a:buChar char="•"/>
              <a:defRPr/>
            </a:pPr>
            <a:endParaRPr lang="en-US" altLang="en-US" sz="1600" b="1" kern="0" dirty="0">
              <a:cs typeface="Times New Roman" charset="0"/>
            </a:endParaRPr>
          </a:p>
          <a:p>
            <a:pPr marL="342900" indent="-342900">
              <a:lnSpc>
                <a:spcPct val="95000"/>
              </a:lnSpc>
              <a:buFont typeface="Arial" panose="020B0604020202020204" pitchFamily="34" charset="0"/>
              <a:buChar char="•"/>
              <a:defRPr/>
            </a:pPr>
            <a:r>
              <a:rPr lang="en-US" altLang="en-US" sz="1600" b="1" kern="0" dirty="0">
                <a:cs typeface="Times New Roman" charset="0"/>
              </a:rPr>
              <a:t>Polled - condition of naturally hornless</a:t>
            </a:r>
          </a:p>
          <a:p>
            <a:pPr>
              <a:lnSpc>
                <a:spcPct val="95000"/>
              </a:lnSpc>
              <a:defRPr/>
            </a:pPr>
            <a:endParaRPr lang="en-US" altLang="en-US" sz="1800" b="1" kern="0" dirty="0">
              <a:cs typeface="Times New Roman" charset="0"/>
            </a:endParaRPr>
          </a:p>
        </p:txBody>
      </p:sp>
    </p:spTree>
    <p:extLst>
      <p:ext uri="{BB962C8B-B14F-4D97-AF65-F5344CB8AC3E}">
        <p14:creationId xmlns:p14="http://schemas.microsoft.com/office/powerpoint/2010/main" val="243821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strips(downRight)">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strips(downRight)">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strips(downRight)">
                                      <p:cBhvr>
                                        <p:cTn id="2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strips(downRight)">
                                      <p:cBhvr>
                                        <p:cTn id="2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strips(downRight)">
                                      <p:cBhvr>
                                        <p:cTn id="32" dur="500"/>
                                        <p:tgtEl>
                                          <p:spTgt spid="4">
                                            <p:txEl>
                                              <p:pRg st="10" end="10"/>
                                            </p:txEl>
                                          </p:spTgt>
                                        </p:tgtEl>
                                      </p:cBhvr>
                                    </p:animEffect>
                                  </p:childTnLst>
                                  <p:subTnLst>
                                    <p:animClr clrSpc="rgb" dir="cw">
                                      <p:cBhvr override="childStyle">
                                        <p:cTn dur="1" fill="hold" display="0" masterRel="nextClick" afterEffect="1"/>
                                        <p:tgtEl>
                                          <p:spTgt spid="4">
                                            <p:txEl>
                                              <p:pRg st="10" end="10"/>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strips(downRight)">
                                      <p:cBhvr>
                                        <p:cTn id="37" dur="500"/>
                                        <p:tgtEl>
                                          <p:spTgt spid="4">
                                            <p:txEl>
                                              <p:pRg st="12" end="12"/>
                                            </p:txEl>
                                          </p:spTgt>
                                        </p:tgtEl>
                                      </p:cBhvr>
                                    </p:animEffect>
                                  </p:childTnLst>
                                  <p:subTnLst>
                                    <p:animClr clrSpc="rgb" dir="cw">
                                      <p:cBhvr override="childStyle">
                                        <p:cTn dur="1" fill="hold" display="0" masterRel="nextClick" afterEffect="1"/>
                                        <p:tgtEl>
                                          <p:spTgt spid="4">
                                            <p:txEl>
                                              <p:pRg st="12" end="1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C3A3-DFDC-49B8-B48D-814C141F73EB}"/>
              </a:ext>
            </a:extLst>
          </p:cNvPr>
          <p:cNvSpPr>
            <a:spLocks noGrp="1"/>
          </p:cNvSpPr>
          <p:nvPr>
            <p:ph type="title"/>
          </p:nvPr>
        </p:nvSpPr>
        <p:spPr/>
        <p:txBody>
          <a:bodyPr/>
          <a:lstStyle/>
          <a:p>
            <a:r>
              <a:rPr lang="en-US" sz="3600" b="1" dirty="0"/>
              <a:t>Dairy Terms</a:t>
            </a:r>
          </a:p>
        </p:txBody>
      </p:sp>
      <p:sp>
        <p:nvSpPr>
          <p:cNvPr id="4" name="Rectangle 3">
            <a:extLst>
              <a:ext uri="{FF2B5EF4-FFF2-40B4-BE49-F238E27FC236}">
                <a16:creationId xmlns:a16="http://schemas.microsoft.com/office/drawing/2014/main" id="{606321B1-E7E0-49C2-9DDF-5778D9EF957B}"/>
              </a:ext>
            </a:extLst>
          </p:cNvPr>
          <p:cNvSpPr txBox="1">
            <a:spLocks noChangeArrowheads="1"/>
          </p:cNvSpPr>
          <p:nvPr/>
        </p:nvSpPr>
        <p:spPr bwMode="auto">
          <a:xfrm>
            <a:off x="412955" y="1810044"/>
            <a:ext cx="11002297" cy="4819356"/>
          </a:xfrm>
          <a:prstGeom prst="rect">
            <a:avLst/>
          </a:prstGeom>
          <a:noFill/>
          <a:ln w="9525">
            <a:noFill/>
            <a:miter lim="800000"/>
            <a:headEnd/>
            <a:tailEnd/>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0" algn="l" rtl="0" eaLnBrk="1" fontAlgn="base" hangingPunct="1">
              <a:spcBef>
                <a:spcPct val="20000"/>
              </a:spcBef>
              <a:spcAft>
                <a:spcPct val="0"/>
              </a:spcAft>
              <a:buNone/>
              <a:defRPr sz="2400">
                <a:solidFill>
                  <a:srgbClr val="2E1A47"/>
                </a:solidFill>
                <a:latin typeface="+mj-lt"/>
                <a:ea typeface="Verdana" charset="0"/>
                <a:cs typeface="Verdana" charset="0"/>
              </a:defRPr>
            </a:lvl1pPr>
            <a:lvl2pPr marL="4572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6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indent="-342900">
              <a:buClr>
                <a:schemeClr val="tx1"/>
              </a:buClr>
              <a:buFont typeface="Arial" panose="020B0604020202020204" pitchFamily="34" charset="0"/>
              <a:buChar char="•"/>
            </a:pPr>
            <a:r>
              <a:rPr lang="en-US" altLang="en-US" sz="1600" b="1" kern="0" dirty="0"/>
              <a:t>Springer - cow or heifer showing signs of being close to calving</a:t>
            </a:r>
          </a:p>
          <a:p>
            <a:pPr marL="171450" indent="-171450">
              <a:buClr>
                <a:schemeClr val="tx1"/>
              </a:buClr>
              <a:buFont typeface="Arial" panose="020B0604020202020204" pitchFamily="34" charset="0"/>
              <a:buChar char="•"/>
            </a:pPr>
            <a:endParaRPr lang="en-US" altLang="en-US" sz="1600" b="1" kern="0" dirty="0"/>
          </a:p>
          <a:p>
            <a:pPr marL="342900" indent="-342900">
              <a:buClr>
                <a:schemeClr val="tx1"/>
              </a:buClr>
              <a:buFont typeface="Arial" panose="020B0604020202020204" pitchFamily="34" charset="0"/>
              <a:buChar char="•"/>
            </a:pPr>
            <a:r>
              <a:rPr lang="en-US" altLang="en-US" sz="1600" b="1" kern="0" dirty="0"/>
              <a:t>Calving/Parturition - giving birth</a:t>
            </a:r>
          </a:p>
          <a:p>
            <a:pPr marL="342900" indent="-342900">
              <a:lnSpc>
                <a:spcPct val="90000"/>
              </a:lnSpc>
              <a:buFont typeface="Arial" panose="020B0604020202020204" pitchFamily="34" charset="0"/>
              <a:buChar char="•"/>
            </a:pPr>
            <a:endParaRPr lang="en-US" altLang="en-US" sz="1600" b="1" kern="0" dirty="0"/>
          </a:p>
          <a:p>
            <a:pPr marL="342900" indent="-342900">
              <a:lnSpc>
                <a:spcPct val="90000"/>
              </a:lnSpc>
              <a:buFont typeface="Arial" panose="020B0604020202020204" pitchFamily="34" charset="0"/>
              <a:buChar char="•"/>
            </a:pPr>
            <a:r>
              <a:rPr lang="en-US" altLang="en-US" sz="1600" b="1" kern="0" dirty="0"/>
              <a:t>Dairy Character - characteristics indicating the animal will be a high milk producer </a:t>
            </a:r>
          </a:p>
          <a:p>
            <a:pPr marL="171450" indent="-171450">
              <a:lnSpc>
                <a:spcPct val="90000"/>
              </a:lnSpc>
              <a:buFont typeface="Arial" panose="020B0604020202020204" pitchFamily="34" charset="0"/>
              <a:buChar char="•"/>
            </a:pPr>
            <a:endParaRPr lang="en-US" altLang="en-US" sz="1600" b="1" kern="0" dirty="0"/>
          </a:p>
          <a:p>
            <a:pPr marL="342900" indent="-342900">
              <a:lnSpc>
                <a:spcPct val="90000"/>
              </a:lnSpc>
              <a:buFont typeface="Arial" panose="020B0604020202020204" pitchFamily="34" charset="0"/>
              <a:buChar char="•"/>
            </a:pPr>
            <a:r>
              <a:rPr lang="en-US" altLang="en-US" sz="1600" b="1" kern="0" dirty="0"/>
              <a:t>Butterfat - percent of fat in the milk</a:t>
            </a:r>
          </a:p>
          <a:p>
            <a:pPr marL="171450" indent="-171450">
              <a:lnSpc>
                <a:spcPct val="90000"/>
              </a:lnSpc>
              <a:buFont typeface="Arial" panose="020B0604020202020204" pitchFamily="34" charset="0"/>
              <a:buChar char="•"/>
            </a:pPr>
            <a:endParaRPr lang="en-US" altLang="en-US" sz="1600" b="1" kern="0" dirty="0"/>
          </a:p>
          <a:p>
            <a:pPr marL="342900" indent="-342900">
              <a:lnSpc>
                <a:spcPct val="90000"/>
              </a:lnSpc>
              <a:buFont typeface="Arial" panose="020B0604020202020204" pitchFamily="34" charset="0"/>
              <a:buChar char="•"/>
            </a:pPr>
            <a:r>
              <a:rPr lang="en-US" altLang="en-US" sz="1600" b="1" kern="0" dirty="0"/>
              <a:t>Milk Production - amount in pounds of milk that a cow produces during a lactation period</a:t>
            </a:r>
          </a:p>
          <a:p>
            <a:pPr marL="171450" indent="-171450">
              <a:lnSpc>
                <a:spcPct val="90000"/>
              </a:lnSpc>
              <a:buFont typeface="Arial" panose="020B0604020202020204" pitchFamily="34" charset="0"/>
              <a:buChar char="•"/>
            </a:pPr>
            <a:endParaRPr lang="en-US" altLang="en-US" sz="1600" b="1" kern="0" dirty="0"/>
          </a:p>
          <a:p>
            <a:pPr marL="342900" indent="-342900">
              <a:lnSpc>
                <a:spcPct val="90000"/>
              </a:lnSpc>
              <a:buFont typeface="Arial" panose="020B0604020202020204" pitchFamily="34" charset="0"/>
              <a:buChar char="•"/>
            </a:pPr>
            <a:r>
              <a:rPr lang="en-US" altLang="en-US" sz="1600" b="1" kern="0" dirty="0">
                <a:highlight>
                  <a:srgbClr val="FFFF00"/>
                </a:highlight>
              </a:rPr>
              <a:t>Lactation </a:t>
            </a:r>
            <a:r>
              <a:rPr lang="en-US" altLang="en-US" sz="1600" b="1" kern="0" dirty="0"/>
              <a:t>- span of time that a cow is giving milk</a:t>
            </a:r>
          </a:p>
          <a:p>
            <a:pPr marL="800100" lvl="1" indent="-342900">
              <a:lnSpc>
                <a:spcPct val="90000"/>
              </a:lnSpc>
              <a:buFont typeface="Arial" panose="020B0604020202020204" pitchFamily="34" charset="0"/>
              <a:buChar char="•"/>
            </a:pPr>
            <a:r>
              <a:rPr lang="en-US" altLang="en-US" sz="1600" b="1" kern="0" dirty="0">
                <a:solidFill>
                  <a:srgbClr val="2E1A47"/>
                </a:solidFill>
                <a:latin typeface="+mj-lt"/>
              </a:rPr>
              <a:t>Usually around 300 days/year</a:t>
            </a:r>
          </a:p>
          <a:p>
            <a:pPr marL="171450" indent="-171450">
              <a:lnSpc>
                <a:spcPct val="90000"/>
              </a:lnSpc>
              <a:buFont typeface="Arial" panose="020B0604020202020204" pitchFamily="34" charset="0"/>
              <a:buChar char="•"/>
            </a:pPr>
            <a:endParaRPr lang="en-US" altLang="en-US" sz="1600" b="1" kern="0" dirty="0"/>
          </a:p>
          <a:p>
            <a:pPr marL="342900" indent="-342900">
              <a:lnSpc>
                <a:spcPct val="90000"/>
              </a:lnSpc>
              <a:buFont typeface="Arial" panose="020B0604020202020204" pitchFamily="34" charset="0"/>
              <a:buChar char="•"/>
            </a:pPr>
            <a:r>
              <a:rPr lang="en-US" altLang="en-US" sz="1600" b="1" kern="0" dirty="0">
                <a:highlight>
                  <a:srgbClr val="FFFF00"/>
                </a:highlight>
              </a:rPr>
              <a:t>Estrus </a:t>
            </a:r>
            <a:r>
              <a:rPr lang="en-US" altLang="en-US" sz="1600" b="1" kern="0" dirty="0"/>
              <a:t>- Animal is in heat and can be bred</a:t>
            </a:r>
          </a:p>
          <a:p>
            <a:pPr marL="800100" lvl="1" indent="-342900">
              <a:lnSpc>
                <a:spcPct val="90000"/>
              </a:lnSpc>
              <a:buFont typeface="Arial" panose="020B0604020202020204" pitchFamily="34" charset="0"/>
              <a:buChar char="•"/>
            </a:pPr>
            <a:r>
              <a:rPr lang="en-US" altLang="en-US" sz="1600" b="1" kern="0" dirty="0">
                <a:solidFill>
                  <a:srgbClr val="2E1A47"/>
                </a:solidFill>
                <a:latin typeface="+mj-lt"/>
              </a:rPr>
              <a:t>Releases egg at this time</a:t>
            </a:r>
          </a:p>
          <a:p>
            <a:pPr marL="800100" lvl="1" indent="-342900">
              <a:lnSpc>
                <a:spcPct val="90000"/>
              </a:lnSpc>
              <a:buFont typeface="Arial" panose="020B0604020202020204" pitchFamily="34" charset="0"/>
              <a:buChar char="•"/>
            </a:pPr>
            <a:r>
              <a:rPr lang="en-US" altLang="en-US" sz="1600" b="1" kern="0" dirty="0">
                <a:solidFill>
                  <a:srgbClr val="2E1A47"/>
                </a:solidFill>
                <a:latin typeface="+mj-lt"/>
              </a:rPr>
              <a:t>Occurs n average every 21 days</a:t>
            </a:r>
          </a:p>
          <a:p>
            <a:pPr marL="800100" lvl="1" indent="-342900">
              <a:lnSpc>
                <a:spcPct val="90000"/>
              </a:lnSpc>
              <a:buFont typeface="Arial" panose="020B0604020202020204" pitchFamily="34" charset="0"/>
              <a:buChar char="•"/>
            </a:pPr>
            <a:r>
              <a:rPr lang="en-US" altLang="en-US" sz="1600" b="1" kern="0" dirty="0">
                <a:solidFill>
                  <a:srgbClr val="2E1A47"/>
                </a:solidFill>
                <a:latin typeface="+mj-lt"/>
              </a:rPr>
              <a:t>Average length of estrus is 12-24 hours </a:t>
            </a:r>
          </a:p>
        </p:txBody>
      </p:sp>
    </p:spTree>
    <p:extLst>
      <p:ext uri="{BB962C8B-B14F-4D97-AF65-F5344CB8AC3E}">
        <p14:creationId xmlns:p14="http://schemas.microsoft.com/office/powerpoint/2010/main" val="26362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8" end="8"/>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0" end="10"/>
                                            </p:txEl>
                                          </p:spTgt>
                                        </p:tgtEl>
                                        <p:attrNameLst>
                                          <p:attrName>ppt_c</p:attrName>
                                        </p:attrNameLst>
                                      </p:cBhvr>
                                      <p:to>
                                        <a:schemeClr val="accent1"/>
                                      </p:to>
                                    </p:animClr>
                                  </p:subTnLst>
                                </p:cTn>
                              </p:par>
                              <p:par>
                                <p:cTn id="39" presetID="2" presetClass="entr" presetSubtype="8" fill="hold" grpId="0"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 calcmode="lin" valueType="num">
                                      <p:cBhvr additive="base">
                                        <p:cTn id="41"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11" end="1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1" end="11"/>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 calcmode="lin" valueType="num">
                                      <p:cBhvr additive="base">
                                        <p:cTn id="47" dur="500" fill="hold"/>
                                        <p:tgtEl>
                                          <p:spTgt spid="4">
                                            <p:txEl>
                                              <p:pRg st="13" end="1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13" end="1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3" end="13"/>
                                            </p:txEl>
                                          </p:spTgt>
                                        </p:tgtEl>
                                        <p:attrNameLst>
                                          <p:attrName>ppt_c</p:attrName>
                                        </p:attrNameLst>
                                      </p:cBhvr>
                                      <p:to>
                                        <a:schemeClr val="accent1"/>
                                      </p:to>
                                    </p:animClr>
                                  </p:subTnLst>
                                </p:cTn>
                              </p:par>
                              <p:par>
                                <p:cTn id="49" presetID="2" presetClass="entr" presetSubtype="8" fill="hold" grpId="0" nodeType="withEffect">
                                  <p:stCondLst>
                                    <p:cond delay="0"/>
                                  </p:stCondLst>
                                  <p:childTnLst>
                                    <p:set>
                                      <p:cBhvr>
                                        <p:cTn id="50" dur="1" fill="hold">
                                          <p:stCondLst>
                                            <p:cond delay="0"/>
                                          </p:stCondLst>
                                        </p:cTn>
                                        <p:tgtEl>
                                          <p:spTgt spid="4">
                                            <p:txEl>
                                              <p:pRg st="14" end="14"/>
                                            </p:txEl>
                                          </p:spTgt>
                                        </p:tgtEl>
                                        <p:attrNameLst>
                                          <p:attrName>style.visibility</p:attrName>
                                        </p:attrNameLst>
                                      </p:cBhvr>
                                      <p:to>
                                        <p:strVal val="visible"/>
                                      </p:to>
                                    </p:set>
                                    <p:anim calcmode="lin" valueType="num">
                                      <p:cBhvr additive="base">
                                        <p:cTn id="51" dur="500" fill="hold"/>
                                        <p:tgtEl>
                                          <p:spTgt spid="4">
                                            <p:txEl>
                                              <p:pRg st="14" end="1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14" end="1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4" end="14"/>
                                            </p:txEl>
                                          </p:spTgt>
                                        </p:tgtEl>
                                        <p:attrNameLst>
                                          <p:attrName>ppt_c</p:attrName>
                                        </p:attrNameLst>
                                      </p:cBhvr>
                                      <p:to>
                                        <a:schemeClr val="accent1"/>
                                      </p:to>
                                    </p:animClr>
                                  </p:subTnLst>
                                </p:cTn>
                              </p:par>
                              <p:par>
                                <p:cTn id="53" presetID="2" presetClass="entr" presetSubtype="8" fill="hold" grpId="0" nodeType="withEffect">
                                  <p:stCondLst>
                                    <p:cond delay="0"/>
                                  </p:stCondLst>
                                  <p:childTnLst>
                                    <p:set>
                                      <p:cBhvr>
                                        <p:cTn id="54" dur="1" fill="hold">
                                          <p:stCondLst>
                                            <p:cond delay="0"/>
                                          </p:stCondLst>
                                        </p:cTn>
                                        <p:tgtEl>
                                          <p:spTgt spid="4">
                                            <p:txEl>
                                              <p:pRg st="15" end="15"/>
                                            </p:txEl>
                                          </p:spTgt>
                                        </p:tgtEl>
                                        <p:attrNameLst>
                                          <p:attrName>style.visibility</p:attrName>
                                        </p:attrNameLst>
                                      </p:cBhvr>
                                      <p:to>
                                        <p:strVal val="visible"/>
                                      </p:to>
                                    </p:set>
                                    <p:anim calcmode="lin" valueType="num">
                                      <p:cBhvr additive="base">
                                        <p:cTn id="55" dur="500" fill="hold"/>
                                        <p:tgtEl>
                                          <p:spTgt spid="4">
                                            <p:txEl>
                                              <p:pRg st="15" end="1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15" end="1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5" end="15"/>
                                            </p:txEl>
                                          </p:spTgt>
                                        </p:tgtEl>
                                        <p:attrNameLst>
                                          <p:attrName>ppt_c</p:attrName>
                                        </p:attrNameLst>
                                      </p:cBhvr>
                                      <p:to>
                                        <a:schemeClr val="accent1"/>
                                      </p:to>
                                    </p:animClr>
                                  </p:subTnLst>
                                </p:cTn>
                              </p:par>
                              <p:par>
                                <p:cTn id="57" presetID="2" presetClass="entr" presetSubtype="8" fill="hold" grpId="0" nodeType="withEffect">
                                  <p:stCondLst>
                                    <p:cond delay="0"/>
                                  </p:stCondLst>
                                  <p:childTnLst>
                                    <p:set>
                                      <p:cBhvr>
                                        <p:cTn id="58" dur="1" fill="hold">
                                          <p:stCondLst>
                                            <p:cond delay="0"/>
                                          </p:stCondLst>
                                        </p:cTn>
                                        <p:tgtEl>
                                          <p:spTgt spid="4">
                                            <p:txEl>
                                              <p:pRg st="16" end="16"/>
                                            </p:txEl>
                                          </p:spTgt>
                                        </p:tgtEl>
                                        <p:attrNameLst>
                                          <p:attrName>style.visibility</p:attrName>
                                        </p:attrNameLst>
                                      </p:cBhvr>
                                      <p:to>
                                        <p:strVal val="visible"/>
                                      </p:to>
                                    </p:set>
                                    <p:anim calcmode="lin" valueType="num">
                                      <p:cBhvr additive="base">
                                        <p:cTn id="59" dur="500" fill="hold"/>
                                        <p:tgtEl>
                                          <p:spTgt spid="4">
                                            <p:txEl>
                                              <p:pRg st="16" end="16"/>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
                                            <p:txEl>
                                              <p:pRg st="16" end="1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
                                            <p:txEl>
                                              <p:pRg st="16" end="1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A0CCE-C168-46B8-B3D0-0EBCC25DD3BE}"/>
              </a:ext>
            </a:extLst>
          </p:cNvPr>
          <p:cNvSpPr/>
          <p:nvPr/>
        </p:nvSpPr>
        <p:spPr>
          <a:xfrm>
            <a:off x="609600" y="838200"/>
            <a:ext cx="9220200" cy="5632311"/>
          </a:xfrm>
          <a:prstGeom prst="rect">
            <a:avLst/>
          </a:prstGeom>
        </p:spPr>
        <p:txBody>
          <a:bodyPr wrap="square">
            <a:spAutoFit/>
          </a:bodyPr>
          <a:lstStyle/>
          <a:p>
            <a:pPr marL="0" marR="0">
              <a:spcBef>
                <a:spcPts val="200"/>
              </a:spcBef>
              <a:spcAft>
                <a:spcPts val="0"/>
              </a:spcAft>
            </a:pPr>
            <a:r>
              <a:rPr lang="en-US" sz="3600" b="1" dirty="0">
                <a:solidFill>
                  <a:srgbClr val="2E1A47"/>
                </a:solidFill>
                <a:latin typeface="Verdana" panose="020B0604030504040204" pitchFamily="34" charset="0"/>
                <a:ea typeface="Times New Roman" panose="02020603050405020304" pitchFamily="18" charset="0"/>
                <a:cs typeface="Times New Roman" panose="02020603050405020304" pitchFamily="18" charset="0"/>
              </a:rPr>
              <a:t>Learning Objectives:</a:t>
            </a:r>
          </a:p>
          <a:p>
            <a:pPr marL="342900" marR="0" lvl="0" indent="-342900">
              <a:spcBef>
                <a:spcPts val="0"/>
              </a:spcBef>
              <a:spcAft>
                <a:spcPts val="0"/>
              </a:spcAft>
              <a:buSzPts val="1200"/>
              <a:buFont typeface="Symbol" panose="05050102010706020507" pitchFamily="18" charset="2"/>
              <a:buChar char=""/>
            </a:pPr>
            <a:r>
              <a:rPr lang="en-US" dirty="0">
                <a:solidFill>
                  <a:srgbClr val="2E1A47"/>
                </a:solidFill>
                <a:latin typeface="Arial" panose="020B0604020202020204" pitchFamily="34" charset="0"/>
                <a:ea typeface="Calibri" panose="020F0502020204030204" pitchFamily="34" charset="0"/>
                <a:cs typeface="Times New Roman" panose="02020603050405020304" pitchFamily="18" charset="0"/>
              </a:rPr>
              <a:t>Cloverbud (Ages 5-8) should:</a:t>
            </a:r>
          </a:p>
          <a:p>
            <a:pPr marL="800100" lvl="1" indent="-342900">
              <a:spcBef>
                <a:spcPts val="0"/>
              </a:spcBef>
              <a:spcAft>
                <a:spcPts val="0"/>
              </a:spcAft>
              <a:buSzPts val="1200"/>
              <a:buFont typeface="Symbol" panose="05050102010706020507" pitchFamily="18" charset="2"/>
              <a:buChar char=""/>
            </a:pPr>
            <a:r>
              <a:rPr lang="en-US" dirty="0">
                <a:solidFill>
                  <a:srgbClr val="2E1A47"/>
                </a:solidFill>
                <a:latin typeface="Arial" panose="020B0604020202020204" pitchFamily="34" charset="0"/>
                <a:cs typeface="Times New Roman" panose="02020603050405020304" pitchFamily="18" charset="0"/>
              </a:rPr>
              <a:t>Be able to i</a:t>
            </a:r>
            <a:r>
              <a:rPr lang="en-US" dirty="0">
                <a:solidFill>
                  <a:srgbClr val="2E1A47"/>
                </a:solidFill>
              </a:rPr>
              <a:t>dentify the six major dairy breeds and one interesting fact about one of the breeds.  </a:t>
            </a:r>
          </a:p>
          <a:p>
            <a:pPr marL="800100" lvl="1" indent="-342900">
              <a:spcBef>
                <a:spcPts val="0"/>
              </a:spcBef>
              <a:spcAft>
                <a:spcPts val="0"/>
              </a:spcAft>
              <a:buSzPts val="1200"/>
              <a:buFont typeface="Symbol" panose="05050102010706020507" pitchFamily="18" charset="2"/>
              <a:buChar char=""/>
            </a:pPr>
            <a:r>
              <a:rPr lang="en-US" dirty="0">
                <a:solidFill>
                  <a:srgbClr val="2E1A47"/>
                </a:solidFill>
              </a:rPr>
              <a:t>Know the difference between of a cow, a heifer, and a bull.</a:t>
            </a:r>
          </a:p>
          <a:p>
            <a:endParaRPr lang="en-US" dirty="0">
              <a:solidFill>
                <a:srgbClr val="2E1A47"/>
              </a:solidFill>
            </a:endParaRPr>
          </a:p>
          <a:p>
            <a:pPr marL="342900" marR="0" lvl="0" indent="-342900">
              <a:spcBef>
                <a:spcPts val="0"/>
              </a:spcBef>
              <a:spcAft>
                <a:spcPts val="0"/>
              </a:spcAft>
              <a:buSzPts val="1200"/>
              <a:buFont typeface="Symbol" panose="05050102010706020507" pitchFamily="18" charset="2"/>
              <a:buChar char=""/>
            </a:pPr>
            <a:r>
              <a:rPr lang="en-US" dirty="0">
                <a:solidFill>
                  <a:srgbClr val="2E1A47"/>
                </a:solidFill>
                <a:latin typeface="Arial" panose="020B0604020202020204" pitchFamily="34" charset="0"/>
                <a:ea typeface="Calibri" panose="020F0502020204030204" pitchFamily="34" charset="0"/>
                <a:cs typeface="Times New Roman" panose="02020603050405020304" pitchFamily="18" charset="0"/>
              </a:rPr>
              <a:t>Juniors (Ages 9-13) should:</a:t>
            </a:r>
          </a:p>
          <a:p>
            <a:pPr marL="800100" lvl="1" indent="-342900">
              <a:spcBef>
                <a:spcPts val="0"/>
              </a:spcBef>
              <a:spcAft>
                <a:spcPts val="0"/>
              </a:spcAft>
              <a:buSzPts val="1200"/>
              <a:buFont typeface="Symbol" panose="05050102010706020507" pitchFamily="18" charset="2"/>
              <a:buChar char=""/>
            </a:pPr>
            <a:r>
              <a:rPr lang="en-US" dirty="0">
                <a:solidFill>
                  <a:srgbClr val="2E1A47"/>
                </a:solidFill>
              </a:rPr>
              <a:t>Be able to identify the six major dairy breeds, the largest and smallest breed, the highest producing breed in pounds of milk, the highest producing breed in butterfat percent</a:t>
            </a:r>
          </a:p>
          <a:p>
            <a:pPr marL="800100" lvl="1" indent="-342900">
              <a:spcBef>
                <a:spcPts val="0"/>
              </a:spcBef>
              <a:spcAft>
                <a:spcPts val="0"/>
              </a:spcAft>
              <a:buSzPts val="1200"/>
              <a:buFont typeface="Symbol" panose="05050102010706020507" pitchFamily="18" charset="2"/>
              <a:buChar char=""/>
            </a:pPr>
            <a:r>
              <a:rPr lang="en-US" dirty="0">
                <a:solidFill>
                  <a:srgbClr val="2E1A47"/>
                </a:solidFill>
              </a:rPr>
              <a:t>Know key terms on the first slide of dairy terms</a:t>
            </a:r>
            <a:endParaRPr lang="en-US" dirty="0">
              <a:solidFill>
                <a:srgbClr val="2E1A47"/>
              </a:solidFill>
              <a:latin typeface="Arial" panose="020B060402020202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dirty="0">
                <a:solidFill>
                  <a:srgbClr val="2E1A47"/>
                </a:solidFill>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SzPts val="1200"/>
              <a:buFont typeface="Symbol" panose="05050102010706020507" pitchFamily="18" charset="2"/>
              <a:buChar char=""/>
            </a:pPr>
            <a:r>
              <a:rPr lang="en-US" dirty="0">
                <a:solidFill>
                  <a:srgbClr val="2E1A47"/>
                </a:solidFill>
                <a:latin typeface="Arial" panose="020B0604020202020204" pitchFamily="34" charset="0"/>
                <a:ea typeface="Calibri" panose="020F0502020204030204" pitchFamily="34" charset="0"/>
                <a:cs typeface="Times New Roman" panose="02020603050405020304" pitchFamily="18" charset="0"/>
              </a:rPr>
              <a:t>Seniors (Ages 14-18) should:</a:t>
            </a:r>
          </a:p>
          <a:p>
            <a:pPr marL="800100" lvl="1" indent="-342900">
              <a:spcBef>
                <a:spcPts val="0"/>
              </a:spcBef>
              <a:spcAft>
                <a:spcPts val="0"/>
              </a:spcAft>
              <a:buSzPts val="1200"/>
              <a:buFont typeface="Symbol" panose="05050102010706020507" pitchFamily="18" charset="2"/>
              <a:buChar char=""/>
            </a:pPr>
            <a:r>
              <a:rPr lang="en-US" dirty="0">
                <a:solidFill>
                  <a:srgbClr val="2E1A47"/>
                </a:solidFill>
              </a:rPr>
              <a:t>Be able to identify the six major dairy breeds and their physical characteristics (color, size, and production rank) </a:t>
            </a:r>
          </a:p>
          <a:p>
            <a:pPr marL="800100" lvl="1" indent="-342900">
              <a:spcBef>
                <a:spcPts val="0"/>
              </a:spcBef>
              <a:spcAft>
                <a:spcPts val="0"/>
              </a:spcAft>
              <a:buSzPts val="1200"/>
              <a:buFont typeface="Symbol" panose="05050102010706020507" pitchFamily="18" charset="2"/>
              <a:buChar char=""/>
            </a:pPr>
            <a:r>
              <a:rPr lang="en-US" dirty="0">
                <a:solidFill>
                  <a:srgbClr val="2E1A47"/>
                </a:solidFill>
              </a:rPr>
              <a:t>Know the meaning of the highlighted terms throughout the module</a:t>
            </a:r>
          </a:p>
          <a:p>
            <a:pPr marL="800100" lvl="1" indent="-342900">
              <a:spcBef>
                <a:spcPts val="0"/>
              </a:spcBef>
              <a:spcAft>
                <a:spcPts val="0"/>
              </a:spcAft>
              <a:buSzPts val="1200"/>
              <a:buFont typeface="Symbol" panose="05050102010706020507" pitchFamily="18" charset="2"/>
              <a:buChar char=""/>
            </a:pPr>
            <a:r>
              <a:rPr lang="en-US" dirty="0">
                <a:solidFill>
                  <a:srgbClr val="2E1A47"/>
                </a:solidFill>
              </a:rPr>
              <a:t>Understand the difference between recessive and dominate genes and be able to give an example</a:t>
            </a:r>
          </a:p>
          <a:p>
            <a:pPr marL="800100" lvl="1" indent="-342900">
              <a:spcBef>
                <a:spcPts val="0"/>
              </a:spcBef>
              <a:spcAft>
                <a:spcPts val="0"/>
              </a:spcAft>
              <a:buSzPts val="1200"/>
              <a:buFont typeface="Symbol" panose="05050102010706020507" pitchFamily="18" charset="2"/>
              <a:buChar char=""/>
            </a:pPr>
            <a:r>
              <a:rPr lang="en-US" dirty="0">
                <a:solidFill>
                  <a:srgbClr val="2E1A47"/>
                </a:solidFill>
                <a:latin typeface="Arial" panose="020B0604020202020204" pitchFamily="34" charset="0"/>
                <a:ea typeface="Calibri" panose="020F0502020204030204" pitchFamily="34" charset="0"/>
                <a:cs typeface="Times New Roman" panose="02020603050405020304" pitchFamily="18" charset="0"/>
              </a:rPr>
              <a:t>Be able to read a basic pedigree</a:t>
            </a:r>
            <a:endParaRPr lang="en-US" dirty="0">
              <a:solidFill>
                <a:srgbClr val="2E1A47"/>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3274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28809A8-FF86-4FBB-924D-2B7EC75EE407}"/>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altLang="en-US" sz="3600"/>
              <a:t>Major Breeds of Dairy Cattle</a:t>
            </a:r>
            <a:br>
              <a:rPr lang="en-US" altLang="en-US" sz="3600"/>
            </a:br>
            <a:r>
              <a:rPr lang="en-US" altLang="en-US" b="1">
                <a:solidFill>
                  <a:schemeClr val="tx1"/>
                </a:solidFill>
              </a:rPr>
              <a:t>Quiz</a:t>
            </a:r>
          </a:p>
        </p:txBody>
      </p:sp>
      <p:pic>
        <p:nvPicPr>
          <p:cNvPr id="20486" name="Picture 6">
            <a:extLst>
              <a:ext uri="{FF2B5EF4-FFF2-40B4-BE49-F238E27FC236}">
                <a16:creationId xmlns:a16="http://schemas.microsoft.com/office/drawing/2014/main" id="{1DE3C889-BBD1-445D-9D9A-DEE542AF97B8}"/>
              </a:ext>
            </a:extLst>
          </p:cNvPr>
          <p:cNvPicPr>
            <a:picLocks noChangeArrowheads="1"/>
          </p:cNvPicPr>
          <p:nvPr/>
        </p:nvPicPr>
        <p:blipFill>
          <a:blip r:embed="rId2">
            <a:extLst>
              <a:ext uri="{28A0092B-C50C-407E-A947-70E740481C1C}">
                <a14:useLocalDpi xmlns:a14="http://schemas.microsoft.com/office/drawing/2010/main" val="0"/>
              </a:ext>
            </a:extLst>
          </a:blip>
          <a:srcRect l="41901" t="48648" r="11952" b="14221"/>
          <a:stretch>
            <a:fillRect/>
          </a:stretch>
        </p:blipFill>
        <p:spPr bwMode="auto">
          <a:xfrm>
            <a:off x="7030278" y="4142714"/>
            <a:ext cx="29718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Rectangle 7">
            <a:extLst>
              <a:ext uri="{FF2B5EF4-FFF2-40B4-BE49-F238E27FC236}">
                <a16:creationId xmlns:a16="http://schemas.microsoft.com/office/drawing/2014/main" id="{E469AD00-99AF-4D02-95BF-875C9C9AE4E2}"/>
              </a:ext>
            </a:extLst>
          </p:cNvPr>
          <p:cNvSpPr>
            <a:spLocks noChangeArrowheads="1"/>
          </p:cNvSpPr>
          <p:nvPr/>
        </p:nvSpPr>
        <p:spPr bwMode="auto">
          <a:xfrm>
            <a:off x="4252914" y="3571876"/>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1</a:t>
            </a:r>
          </a:p>
        </p:txBody>
      </p:sp>
      <p:sp>
        <p:nvSpPr>
          <p:cNvPr id="20488" name="Rectangle 8">
            <a:extLst>
              <a:ext uri="{FF2B5EF4-FFF2-40B4-BE49-F238E27FC236}">
                <a16:creationId xmlns:a16="http://schemas.microsoft.com/office/drawing/2014/main" id="{F168A3C4-3FE6-4A86-9670-C5A6DF10B3CB}"/>
              </a:ext>
            </a:extLst>
          </p:cNvPr>
          <p:cNvSpPr>
            <a:spLocks noChangeArrowheads="1"/>
          </p:cNvSpPr>
          <p:nvPr/>
        </p:nvSpPr>
        <p:spPr bwMode="auto">
          <a:xfrm>
            <a:off x="9627113" y="3562712"/>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2</a:t>
            </a:r>
          </a:p>
        </p:txBody>
      </p:sp>
      <p:sp>
        <p:nvSpPr>
          <p:cNvPr id="20489" name="Rectangle 9">
            <a:extLst>
              <a:ext uri="{FF2B5EF4-FFF2-40B4-BE49-F238E27FC236}">
                <a16:creationId xmlns:a16="http://schemas.microsoft.com/office/drawing/2014/main" id="{54409F99-C716-455B-B27D-688CF3B70B4E}"/>
              </a:ext>
            </a:extLst>
          </p:cNvPr>
          <p:cNvSpPr>
            <a:spLocks noChangeArrowheads="1"/>
          </p:cNvSpPr>
          <p:nvPr/>
        </p:nvSpPr>
        <p:spPr bwMode="auto">
          <a:xfrm>
            <a:off x="4252914" y="6215347"/>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3</a:t>
            </a:r>
          </a:p>
        </p:txBody>
      </p:sp>
      <p:sp>
        <p:nvSpPr>
          <p:cNvPr id="20490" name="Rectangle 10">
            <a:extLst>
              <a:ext uri="{FF2B5EF4-FFF2-40B4-BE49-F238E27FC236}">
                <a16:creationId xmlns:a16="http://schemas.microsoft.com/office/drawing/2014/main" id="{06CD7546-F1A9-47BE-83D2-796F862CF31F}"/>
              </a:ext>
            </a:extLst>
          </p:cNvPr>
          <p:cNvSpPr>
            <a:spLocks noChangeArrowheads="1"/>
          </p:cNvSpPr>
          <p:nvPr/>
        </p:nvSpPr>
        <p:spPr bwMode="auto">
          <a:xfrm>
            <a:off x="9627113" y="6106292"/>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4</a:t>
            </a:r>
          </a:p>
        </p:txBody>
      </p:sp>
      <p:pic>
        <p:nvPicPr>
          <p:cNvPr id="20491" name="Picture 11">
            <a:extLst>
              <a:ext uri="{FF2B5EF4-FFF2-40B4-BE49-F238E27FC236}">
                <a16:creationId xmlns:a16="http://schemas.microsoft.com/office/drawing/2014/main" id="{6A5E649B-8074-4A8E-8356-5F307C88F03A}"/>
              </a:ext>
            </a:extLst>
          </p:cNvPr>
          <p:cNvPicPr>
            <a:picLocks noChangeArrowheads="1"/>
          </p:cNvPicPr>
          <p:nvPr/>
        </p:nvPicPr>
        <p:blipFill>
          <a:blip r:embed="rId3">
            <a:extLst>
              <a:ext uri="{28A0092B-C50C-407E-A947-70E740481C1C}">
                <a14:useLocalDpi xmlns:a14="http://schemas.microsoft.com/office/drawing/2010/main" val="0"/>
              </a:ext>
            </a:extLst>
          </a:blip>
          <a:srcRect l="5241" t="34766" r="56786" b="30548"/>
          <a:stretch>
            <a:fillRect/>
          </a:stretch>
        </p:blipFill>
        <p:spPr bwMode="auto">
          <a:xfrm>
            <a:off x="6934200" y="1614548"/>
            <a:ext cx="30480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3" name="Picture 13">
            <a:extLst>
              <a:ext uri="{FF2B5EF4-FFF2-40B4-BE49-F238E27FC236}">
                <a16:creationId xmlns:a16="http://schemas.microsoft.com/office/drawing/2014/main" id="{5F58C627-CDC3-4C25-8C51-DEC1BEC23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1"/>
            <a:ext cx="27432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C5EA50E6-D0B4-49AF-8BEA-A7F7B56D49AB}"/>
              </a:ext>
            </a:extLst>
          </p:cNvPr>
          <p:cNvPicPr>
            <a:picLocks noChangeArrowheads="1"/>
          </p:cNvPicPr>
          <p:nvPr/>
        </p:nvPicPr>
        <p:blipFill>
          <a:blip r:embed="rId5">
            <a:extLst>
              <a:ext uri="{28A0092B-C50C-407E-A947-70E740481C1C}">
                <a14:useLocalDpi xmlns:a14="http://schemas.microsoft.com/office/drawing/2010/main" val="0"/>
              </a:ext>
            </a:extLst>
          </a:blip>
          <a:srcRect l="22218" t="35915" r="25853" b="15790"/>
          <a:stretch>
            <a:fillRect/>
          </a:stretch>
        </p:blipFill>
        <p:spPr bwMode="auto">
          <a:xfrm>
            <a:off x="1790700" y="4142714"/>
            <a:ext cx="2971800"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F3F997-762D-45A3-BD04-A6B46F1638EE}"/>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altLang="en-US" sz="3600"/>
              <a:t>Major Breeds of Dairy Cattle</a:t>
            </a:r>
            <a:br>
              <a:rPr lang="en-US" altLang="en-US" sz="3600"/>
            </a:br>
            <a:r>
              <a:rPr lang="en-US" altLang="en-US" b="1">
                <a:solidFill>
                  <a:schemeClr val="tx1"/>
                </a:solidFill>
              </a:rPr>
              <a:t>Quiz</a:t>
            </a:r>
          </a:p>
        </p:txBody>
      </p:sp>
      <p:pic>
        <p:nvPicPr>
          <p:cNvPr id="21507" name="Picture 3">
            <a:extLst>
              <a:ext uri="{FF2B5EF4-FFF2-40B4-BE49-F238E27FC236}">
                <a16:creationId xmlns:a16="http://schemas.microsoft.com/office/drawing/2014/main" id="{9B1E77CB-C709-4AD5-A548-DA5B6D4BEE17}"/>
              </a:ext>
            </a:extLst>
          </p:cNvPr>
          <p:cNvPicPr>
            <a:picLocks noChangeArrowheads="1"/>
          </p:cNvPicPr>
          <p:nvPr/>
        </p:nvPicPr>
        <p:blipFill>
          <a:blip r:embed="rId2">
            <a:extLst>
              <a:ext uri="{28A0092B-C50C-407E-A947-70E740481C1C}">
                <a14:useLocalDpi xmlns:a14="http://schemas.microsoft.com/office/drawing/2010/main" val="0"/>
              </a:ext>
            </a:extLst>
          </a:blip>
          <a:srcRect l="42056" t="50916" r="12274" b="8084"/>
          <a:stretch>
            <a:fillRect/>
          </a:stretch>
        </p:blipFill>
        <p:spPr bwMode="auto">
          <a:xfrm>
            <a:off x="2047876" y="1828800"/>
            <a:ext cx="31718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6">
            <a:extLst>
              <a:ext uri="{FF2B5EF4-FFF2-40B4-BE49-F238E27FC236}">
                <a16:creationId xmlns:a16="http://schemas.microsoft.com/office/drawing/2014/main" id="{DCEBB611-11F2-487F-B428-E767BADA3629}"/>
              </a:ext>
            </a:extLst>
          </p:cNvPr>
          <p:cNvSpPr>
            <a:spLocks noChangeArrowheads="1"/>
          </p:cNvSpPr>
          <p:nvPr/>
        </p:nvSpPr>
        <p:spPr bwMode="auto">
          <a:xfrm>
            <a:off x="4875587" y="3981244"/>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5</a:t>
            </a:r>
          </a:p>
        </p:txBody>
      </p:sp>
      <p:sp>
        <p:nvSpPr>
          <p:cNvPr id="21511" name="Rectangle 7">
            <a:extLst>
              <a:ext uri="{FF2B5EF4-FFF2-40B4-BE49-F238E27FC236}">
                <a16:creationId xmlns:a16="http://schemas.microsoft.com/office/drawing/2014/main" id="{1875FBAA-7972-456E-A209-51A280F772A5}"/>
              </a:ext>
            </a:extLst>
          </p:cNvPr>
          <p:cNvSpPr>
            <a:spLocks noChangeArrowheads="1"/>
          </p:cNvSpPr>
          <p:nvPr/>
        </p:nvSpPr>
        <p:spPr bwMode="auto">
          <a:xfrm>
            <a:off x="9595016" y="4037697"/>
            <a:ext cx="31098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6</a:t>
            </a:r>
          </a:p>
        </p:txBody>
      </p:sp>
      <p:pic>
        <p:nvPicPr>
          <p:cNvPr id="21513" name="Picture 9">
            <a:extLst>
              <a:ext uri="{FF2B5EF4-FFF2-40B4-BE49-F238E27FC236}">
                <a16:creationId xmlns:a16="http://schemas.microsoft.com/office/drawing/2014/main" id="{13D74BCE-4250-4044-B575-64AD62CB4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905001"/>
            <a:ext cx="29718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5B92688-C221-411E-85CA-23DFF7D34B7D}"/>
              </a:ext>
            </a:extLst>
          </p:cNvPr>
          <p:cNvSpPr txBox="1"/>
          <p:nvPr/>
        </p:nvSpPr>
        <p:spPr>
          <a:xfrm>
            <a:off x="1066800" y="4572000"/>
            <a:ext cx="10287000" cy="1754326"/>
          </a:xfrm>
          <a:prstGeom prst="rect">
            <a:avLst/>
          </a:prstGeom>
          <a:noFill/>
        </p:spPr>
        <p:txBody>
          <a:bodyPr wrap="square" rtlCol="0">
            <a:spAutoFit/>
          </a:bodyPr>
          <a:lstStyle/>
          <a:p>
            <a:pPr marL="342900" indent="-342900">
              <a:buAutoNum type="arabicPeriod"/>
            </a:pPr>
            <a:r>
              <a:rPr lang="en-US" dirty="0"/>
              <a:t>Which breed produces the largest volume of milk?</a:t>
            </a:r>
          </a:p>
          <a:p>
            <a:pPr marL="342900" indent="-342900">
              <a:buAutoNum type="arabicPeriod"/>
            </a:pPr>
            <a:r>
              <a:rPr lang="en-US" dirty="0"/>
              <a:t>Which breed is known for having exceptional feet and legs?</a:t>
            </a:r>
          </a:p>
          <a:p>
            <a:pPr marL="342900" indent="-342900">
              <a:buAutoNum type="arabicPeriod"/>
            </a:pPr>
            <a:r>
              <a:rPr lang="en-US" dirty="0"/>
              <a:t>Which breed(s) can have roan haircoat coloring?</a:t>
            </a:r>
          </a:p>
          <a:p>
            <a:pPr marL="342900" indent="-342900">
              <a:buAutoNum type="arabicPeriod"/>
            </a:pPr>
            <a:r>
              <a:rPr lang="en-US" dirty="0"/>
              <a:t>Which breed is the most efficient?</a:t>
            </a:r>
          </a:p>
          <a:p>
            <a:pPr marL="342900" indent="-342900">
              <a:buAutoNum type="arabicPeriod"/>
            </a:pPr>
            <a:r>
              <a:rPr lang="en-US" dirty="0"/>
              <a:t>Which breed has milk that is high in beta carotene?</a:t>
            </a:r>
          </a:p>
          <a:p>
            <a:pPr marL="342900" indent="-342900">
              <a:buAutoNum type="arabicPeriod"/>
            </a:pPr>
            <a:r>
              <a:rPr lang="en-US" dirty="0"/>
              <a:t>Which 2 breeds do you think are know as the Channel Island Breeds?</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28809A8-FF86-4FBB-924D-2B7EC75EE407}"/>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altLang="en-US" sz="3600"/>
              <a:t>Major Breeds of Dairy Cattle</a:t>
            </a:r>
            <a:br>
              <a:rPr lang="en-US" altLang="en-US" sz="3600"/>
            </a:br>
            <a:r>
              <a:rPr lang="en-US" altLang="en-US" b="1">
                <a:solidFill>
                  <a:schemeClr val="tx1"/>
                </a:solidFill>
              </a:rPr>
              <a:t>Quiz</a:t>
            </a:r>
          </a:p>
        </p:txBody>
      </p:sp>
      <p:pic>
        <p:nvPicPr>
          <p:cNvPr id="20486" name="Picture 6">
            <a:extLst>
              <a:ext uri="{FF2B5EF4-FFF2-40B4-BE49-F238E27FC236}">
                <a16:creationId xmlns:a16="http://schemas.microsoft.com/office/drawing/2014/main" id="{1DE3C889-BBD1-445D-9D9A-DEE542AF97B8}"/>
              </a:ext>
            </a:extLst>
          </p:cNvPr>
          <p:cNvPicPr>
            <a:picLocks noChangeArrowheads="1"/>
          </p:cNvPicPr>
          <p:nvPr/>
        </p:nvPicPr>
        <p:blipFill>
          <a:blip r:embed="rId2">
            <a:extLst>
              <a:ext uri="{28A0092B-C50C-407E-A947-70E740481C1C}">
                <a14:useLocalDpi xmlns:a14="http://schemas.microsoft.com/office/drawing/2010/main" val="0"/>
              </a:ext>
            </a:extLst>
          </a:blip>
          <a:srcRect l="41901" t="48648" r="11952" b="14221"/>
          <a:stretch>
            <a:fillRect/>
          </a:stretch>
        </p:blipFill>
        <p:spPr bwMode="auto">
          <a:xfrm>
            <a:off x="6781800" y="4132263"/>
            <a:ext cx="3048000" cy="195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7" name="Rectangle 7">
            <a:extLst>
              <a:ext uri="{FF2B5EF4-FFF2-40B4-BE49-F238E27FC236}">
                <a16:creationId xmlns:a16="http://schemas.microsoft.com/office/drawing/2014/main" id="{E469AD00-99AF-4D02-95BF-875C9C9AE4E2}"/>
              </a:ext>
            </a:extLst>
          </p:cNvPr>
          <p:cNvSpPr>
            <a:spLocks noChangeArrowheads="1"/>
          </p:cNvSpPr>
          <p:nvPr/>
        </p:nvSpPr>
        <p:spPr bwMode="auto">
          <a:xfrm>
            <a:off x="2556936" y="3591802"/>
            <a:ext cx="156773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Brown Swiss </a:t>
            </a:r>
          </a:p>
        </p:txBody>
      </p:sp>
      <p:sp>
        <p:nvSpPr>
          <p:cNvPr id="20488" name="Rectangle 8">
            <a:extLst>
              <a:ext uri="{FF2B5EF4-FFF2-40B4-BE49-F238E27FC236}">
                <a16:creationId xmlns:a16="http://schemas.microsoft.com/office/drawing/2014/main" id="{F168A3C4-3FE6-4A86-9670-C5A6DF10B3CB}"/>
              </a:ext>
            </a:extLst>
          </p:cNvPr>
          <p:cNvSpPr>
            <a:spLocks noChangeArrowheads="1"/>
          </p:cNvSpPr>
          <p:nvPr/>
        </p:nvSpPr>
        <p:spPr bwMode="auto">
          <a:xfrm>
            <a:off x="7559175" y="3648077"/>
            <a:ext cx="101630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Holstein</a:t>
            </a:r>
          </a:p>
        </p:txBody>
      </p:sp>
      <p:sp>
        <p:nvSpPr>
          <p:cNvPr id="20489" name="Rectangle 9">
            <a:extLst>
              <a:ext uri="{FF2B5EF4-FFF2-40B4-BE49-F238E27FC236}">
                <a16:creationId xmlns:a16="http://schemas.microsoft.com/office/drawing/2014/main" id="{54409F99-C716-455B-B27D-688CF3B70B4E}"/>
              </a:ext>
            </a:extLst>
          </p:cNvPr>
          <p:cNvSpPr>
            <a:spLocks noChangeArrowheads="1"/>
          </p:cNvSpPr>
          <p:nvPr/>
        </p:nvSpPr>
        <p:spPr bwMode="auto">
          <a:xfrm>
            <a:off x="2909596" y="6228073"/>
            <a:ext cx="86241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Jersey</a:t>
            </a:r>
          </a:p>
        </p:txBody>
      </p:sp>
      <p:sp>
        <p:nvSpPr>
          <p:cNvPr id="20490" name="Rectangle 10">
            <a:extLst>
              <a:ext uri="{FF2B5EF4-FFF2-40B4-BE49-F238E27FC236}">
                <a16:creationId xmlns:a16="http://schemas.microsoft.com/office/drawing/2014/main" id="{06CD7546-F1A9-47BE-83D2-796F862CF31F}"/>
              </a:ext>
            </a:extLst>
          </p:cNvPr>
          <p:cNvSpPr>
            <a:spLocks noChangeArrowheads="1"/>
          </p:cNvSpPr>
          <p:nvPr/>
        </p:nvSpPr>
        <p:spPr bwMode="auto">
          <a:xfrm>
            <a:off x="7429502" y="6091179"/>
            <a:ext cx="118301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Guernsey</a:t>
            </a:r>
          </a:p>
        </p:txBody>
      </p:sp>
      <p:pic>
        <p:nvPicPr>
          <p:cNvPr id="20491" name="Picture 11">
            <a:extLst>
              <a:ext uri="{FF2B5EF4-FFF2-40B4-BE49-F238E27FC236}">
                <a16:creationId xmlns:a16="http://schemas.microsoft.com/office/drawing/2014/main" id="{6A5E649B-8074-4A8E-8356-5F307C88F03A}"/>
              </a:ext>
            </a:extLst>
          </p:cNvPr>
          <p:cNvPicPr>
            <a:picLocks noChangeArrowheads="1"/>
          </p:cNvPicPr>
          <p:nvPr/>
        </p:nvPicPr>
        <p:blipFill>
          <a:blip r:embed="rId3">
            <a:extLst>
              <a:ext uri="{28A0092B-C50C-407E-A947-70E740481C1C}">
                <a14:useLocalDpi xmlns:a14="http://schemas.microsoft.com/office/drawing/2010/main" val="0"/>
              </a:ext>
            </a:extLst>
          </a:blip>
          <a:srcRect l="5241" t="34766" r="56786" b="30548"/>
          <a:stretch>
            <a:fillRect/>
          </a:stretch>
        </p:blipFill>
        <p:spPr bwMode="auto">
          <a:xfrm>
            <a:off x="6781800" y="1656499"/>
            <a:ext cx="30480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3" name="Picture 13">
            <a:extLst>
              <a:ext uri="{FF2B5EF4-FFF2-40B4-BE49-F238E27FC236}">
                <a16:creationId xmlns:a16="http://schemas.microsoft.com/office/drawing/2014/main" id="{5F58C627-CDC3-4C25-8C51-DEC1BEC23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1"/>
            <a:ext cx="27432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C5EA50E6-D0B4-49AF-8BEA-A7F7B56D49AB}"/>
              </a:ext>
            </a:extLst>
          </p:cNvPr>
          <p:cNvPicPr>
            <a:picLocks noChangeArrowheads="1"/>
          </p:cNvPicPr>
          <p:nvPr/>
        </p:nvPicPr>
        <p:blipFill>
          <a:blip r:embed="rId5">
            <a:extLst>
              <a:ext uri="{28A0092B-C50C-407E-A947-70E740481C1C}">
                <a14:useLocalDpi xmlns:a14="http://schemas.microsoft.com/office/drawing/2010/main" val="0"/>
              </a:ext>
            </a:extLst>
          </a:blip>
          <a:srcRect l="22218" t="35915" r="25853" b="15790"/>
          <a:stretch>
            <a:fillRect/>
          </a:stretch>
        </p:blipFill>
        <p:spPr bwMode="auto">
          <a:xfrm>
            <a:off x="1790700" y="4147343"/>
            <a:ext cx="2971800"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80857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F3F997-762D-45A3-BD04-A6B46F1638EE}"/>
              </a:ext>
            </a:extLst>
          </p:cNvPr>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altLang="en-US" sz="3600"/>
              <a:t>Major Breeds of Dairy Cattle</a:t>
            </a:r>
            <a:br>
              <a:rPr lang="en-US" altLang="en-US" sz="3600"/>
            </a:br>
            <a:r>
              <a:rPr lang="en-US" altLang="en-US" b="1">
                <a:solidFill>
                  <a:schemeClr val="tx1"/>
                </a:solidFill>
              </a:rPr>
              <a:t>Quiz</a:t>
            </a:r>
          </a:p>
        </p:txBody>
      </p:sp>
      <p:pic>
        <p:nvPicPr>
          <p:cNvPr id="21507" name="Picture 3">
            <a:extLst>
              <a:ext uri="{FF2B5EF4-FFF2-40B4-BE49-F238E27FC236}">
                <a16:creationId xmlns:a16="http://schemas.microsoft.com/office/drawing/2014/main" id="{9B1E77CB-C709-4AD5-A548-DA5B6D4BEE17}"/>
              </a:ext>
            </a:extLst>
          </p:cNvPr>
          <p:cNvPicPr>
            <a:picLocks noChangeArrowheads="1"/>
          </p:cNvPicPr>
          <p:nvPr/>
        </p:nvPicPr>
        <p:blipFill>
          <a:blip r:embed="rId2">
            <a:extLst>
              <a:ext uri="{28A0092B-C50C-407E-A947-70E740481C1C}">
                <a14:useLocalDpi xmlns:a14="http://schemas.microsoft.com/office/drawing/2010/main" val="0"/>
              </a:ext>
            </a:extLst>
          </a:blip>
          <a:srcRect l="42056" t="50916" r="12274" b="8084"/>
          <a:stretch>
            <a:fillRect/>
          </a:stretch>
        </p:blipFill>
        <p:spPr bwMode="auto">
          <a:xfrm>
            <a:off x="2047876" y="1828800"/>
            <a:ext cx="31718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6">
            <a:extLst>
              <a:ext uri="{FF2B5EF4-FFF2-40B4-BE49-F238E27FC236}">
                <a16:creationId xmlns:a16="http://schemas.microsoft.com/office/drawing/2014/main" id="{DCEBB611-11F2-487F-B428-E767BADA3629}"/>
              </a:ext>
            </a:extLst>
          </p:cNvPr>
          <p:cNvSpPr>
            <a:spLocks noChangeArrowheads="1"/>
          </p:cNvSpPr>
          <p:nvPr/>
        </p:nvSpPr>
        <p:spPr bwMode="auto">
          <a:xfrm>
            <a:off x="3121307" y="4010026"/>
            <a:ext cx="102496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Ayrshire</a:t>
            </a:r>
          </a:p>
        </p:txBody>
      </p:sp>
      <p:sp>
        <p:nvSpPr>
          <p:cNvPr id="21511" name="Rectangle 7">
            <a:extLst>
              <a:ext uri="{FF2B5EF4-FFF2-40B4-BE49-F238E27FC236}">
                <a16:creationId xmlns:a16="http://schemas.microsoft.com/office/drawing/2014/main" id="{1875FBAA-7972-456E-A209-51A280F772A5}"/>
              </a:ext>
            </a:extLst>
          </p:cNvPr>
          <p:cNvSpPr>
            <a:spLocks noChangeArrowheads="1"/>
          </p:cNvSpPr>
          <p:nvPr/>
        </p:nvSpPr>
        <p:spPr bwMode="auto">
          <a:xfrm>
            <a:off x="7431046" y="4135018"/>
            <a:ext cx="197810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dirty="0"/>
              <a:t>Milking Shorthorn</a:t>
            </a:r>
          </a:p>
        </p:txBody>
      </p:sp>
      <p:pic>
        <p:nvPicPr>
          <p:cNvPr id="21513" name="Picture 9">
            <a:extLst>
              <a:ext uri="{FF2B5EF4-FFF2-40B4-BE49-F238E27FC236}">
                <a16:creationId xmlns:a16="http://schemas.microsoft.com/office/drawing/2014/main" id="{13D74BCE-4250-4044-B575-64AD62CB4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905001"/>
            <a:ext cx="29718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A361F20-0680-408D-AA35-E8F645444771}"/>
              </a:ext>
            </a:extLst>
          </p:cNvPr>
          <p:cNvSpPr/>
          <p:nvPr/>
        </p:nvSpPr>
        <p:spPr>
          <a:xfrm>
            <a:off x="685800" y="4626777"/>
            <a:ext cx="10668000" cy="1754326"/>
          </a:xfrm>
          <a:prstGeom prst="rect">
            <a:avLst/>
          </a:prstGeom>
        </p:spPr>
        <p:txBody>
          <a:bodyPr wrap="square">
            <a:spAutoFit/>
          </a:bodyPr>
          <a:lstStyle/>
          <a:p>
            <a:pPr marL="342900" indent="-342900">
              <a:buAutoNum type="arabicPeriod"/>
            </a:pPr>
            <a:r>
              <a:rPr lang="en-US" dirty="0"/>
              <a:t>Which breed produces the largest volume of milk? </a:t>
            </a:r>
            <a:r>
              <a:rPr lang="en-US" b="1" dirty="0"/>
              <a:t>Holstein</a:t>
            </a:r>
            <a:endParaRPr lang="en-US" dirty="0"/>
          </a:p>
          <a:p>
            <a:pPr marL="342900" indent="-342900">
              <a:buAutoNum type="arabicPeriod"/>
            </a:pPr>
            <a:r>
              <a:rPr lang="en-US" dirty="0"/>
              <a:t>Which breed is known for having exceptional feet and legs? </a:t>
            </a:r>
            <a:r>
              <a:rPr lang="en-US" b="1" dirty="0"/>
              <a:t>Brown</a:t>
            </a:r>
            <a:r>
              <a:rPr lang="en-US" dirty="0"/>
              <a:t> </a:t>
            </a:r>
            <a:r>
              <a:rPr lang="en-US" b="1" dirty="0"/>
              <a:t>Swiss</a:t>
            </a:r>
          </a:p>
          <a:p>
            <a:pPr marL="342900" indent="-342900">
              <a:buAutoNum type="arabicPeriod"/>
            </a:pPr>
            <a:r>
              <a:rPr lang="en-US" dirty="0"/>
              <a:t>Which breed(s) can have roan haircoat coloring? </a:t>
            </a:r>
            <a:r>
              <a:rPr lang="en-US" b="1" dirty="0"/>
              <a:t>Ayrshire</a:t>
            </a:r>
            <a:r>
              <a:rPr lang="en-US" dirty="0"/>
              <a:t> </a:t>
            </a:r>
            <a:r>
              <a:rPr lang="en-US" b="1" dirty="0"/>
              <a:t>and</a:t>
            </a:r>
            <a:r>
              <a:rPr lang="en-US" dirty="0"/>
              <a:t> </a:t>
            </a:r>
            <a:r>
              <a:rPr lang="en-US" b="1" dirty="0"/>
              <a:t>Milking</a:t>
            </a:r>
            <a:r>
              <a:rPr lang="en-US" dirty="0"/>
              <a:t> </a:t>
            </a:r>
            <a:r>
              <a:rPr lang="en-US" b="1" dirty="0"/>
              <a:t>Shorthorn</a:t>
            </a:r>
          </a:p>
          <a:p>
            <a:pPr marL="342900" indent="-342900">
              <a:buAutoNum type="arabicPeriod"/>
            </a:pPr>
            <a:r>
              <a:rPr lang="en-US" dirty="0"/>
              <a:t>Which breed is the most efficient? </a:t>
            </a:r>
            <a:r>
              <a:rPr lang="en-US" b="1" dirty="0"/>
              <a:t>Jersey</a:t>
            </a:r>
          </a:p>
          <a:p>
            <a:pPr marL="342900" indent="-342900">
              <a:buAutoNum type="arabicPeriod"/>
            </a:pPr>
            <a:r>
              <a:rPr lang="en-US" dirty="0"/>
              <a:t>Which breed has milk that is high in beta carotene? </a:t>
            </a:r>
            <a:r>
              <a:rPr lang="en-US" b="1" dirty="0"/>
              <a:t>Guernsey</a:t>
            </a:r>
          </a:p>
          <a:p>
            <a:pPr marL="342900" indent="-342900">
              <a:buAutoNum type="arabicPeriod"/>
            </a:pPr>
            <a:r>
              <a:rPr lang="en-US" dirty="0"/>
              <a:t>Which 2 breeds do you think are know as the Channel Island Breeds? </a:t>
            </a:r>
            <a:r>
              <a:rPr lang="en-US" b="1" dirty="0"/>
              <a:t>Jersey and Guernsey</a:t>
            </a:r>
            <a:endParaRPr lang="en-US" dirty="0"/>
          </a:p>
        </p:txBody>
      </p:sp>
    </p:spTree>
    <p:extLst>
      <p:ext uri="{BB962C8B-B14F-4D97-AF65-F5344CB8AC3E}">
        <p14:creationId xmlns:p14="http://schemas.microsoft.com/office/powerpoint/2010/main" val="8191190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C162ED5-78CC-40A1-9100-7D27137765D2}"/>
              </a:ext>
            </a:extLst>
          </p:cNvPr>
          <p:cNvSpPr>
            <a:spLocks noGrp="1" noChangeArrowheads="1"/>
          </p:cNvSpPr>
          <p:nvPr>
            <p:ph type="title"/>
          </p:nvPr>
        </p:nvSpPr>
        <p:spPr>
          <a:xfrm>
            <a:off x="914400" y="762000"/>
            <a:ext cx="9982200" cy="9144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altLang="en-US" sz="2400" b="1" dirty="0"/>
              <a:t>Dairy Breeds and Selection</a:t>
            </a:r>
            <a:br>
              <a:rPr lang="en-US" altLang="en-US" b="1" dirty="0"/>
            </a:br>
            <a:r>
              <a:rPr lang="en-US" altLang="en-US" b="1" dirty="0">
                <a:solidFill>
                  <a:schemeClr val="tx1"/>
                </a:solidFill>
              </a:rPr>
              <a:t>Can you remember what you’ve studied?</a:t>
            </a:r>
            <a:endParaRPr lang="en-US" altLang="en-US" sz="1800" b="1" dirty="0">
              <a:solidFill>
                <a:schemeClr val="tx1"/>
              </a:solidFill>
            </a:endParaRPr>
          </a:p>
        </p:txBody>
      </p:sp>
      <p:sp>
        <p:nvSpPr>
          <p:cNvPr id="27651" name="Rectangle 3">
            <a:extLst>
              <a:ext uri="{FF2B5EF4-FFF2-40B4-BE49-F238E27FC236}">
                <a16:creationId xmlns:a16="http://schemas.microsoft.com/office/drawing/2014/main" id="{36A08760-7CCE-408B-B334-5D444669C345}"/>
              </a:ext>
            </a:extLst>
          </p:cNvPr>
          <p:cNvSpPr>
            <a:spLocks noGrp="1" noChangeArrowheads="1"/>
          </p:cNvSpPr>
          <p:nvPr>
            <p:ph type="body" idx="1"/>
          </p:nvPr>
        </p:nvSpPr>
        <p:spPr>
          <a:xfrm>
            <a:off x="723900" y="2209800"/>
            <a:ext cx="10744200" cy="6096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a:buFont typeface="Monotype Sorts" pitchFamily="2" charset="2"/>
              <a:buNone/>
            </a:pPr>
            <a:r>
              <a:rPr lang="en-US" altLang="en-US" sz="2000" dirty="0">
                <a:solidFill>
                  <a:schemeClr val="tx2"/>
                </a:solidFill>
              </a:rPr>
              <a:t>1.  </a:t>
            </a:r>
            <a:r>
              <a:rPr lang="en-US" altLang="en-US" sz="1800" dirty="0">
                <a:solidFill>
                  <a:schemeClr val="tx2"/>
                </a:solidFill>
              </a:rPr>
              <a:t>What is a bull?</a:t>
            </a:r>
          </a:p>
          <a:p>
            <a:pPr>
              <a:buFont typeface="Monotype Sorts" pitchFamily="2" charset="2"/>
              <a:buNone/>
            </a:pPr>
            <a:r>
              <a:rPr lang="en-US" altLang="en-US" sz="1800" dirty="0">
                <a:solidFill>
                  <a:schemeClr val="tx2"/>
                </a:solidFill>
              </a:rPr>
              <a:t>2.  What is a heifer?</a:t>
            </a:r>
          </a:p>
          <a:p>
            <a:pPr>
              <a:buFont typeface="Monotype Sorts" pitchFamily="2" charset="2"/>
              <a:buNone/>
            </a:pPr>
            <a:r>
              <a:rPr lang="en-US" altLang="en-US" sz="1800" dirty="0">
                <a:solidFill>
                  <a:schemeClr val="tx2"/>
                </a:solidFill>
              </a:rPr>
              <a:t>3. What is the average weight of a Holstein calf?</a:t>
            </a:r>
          </a:p>
          <a:p>
            <a:pPr>
              <a:buFont typeface="Monotype Sorts" pitchFamily="2" charset="2"/>
              <a:buNone/>
            </a:pPr>
            <a:r>
              <a:rPr lang="en-US" altLang="en-US" sz="1800" dirty="0">
                <a:solidFill>
                  <a:schemeClr val="tx2"/>
                </a:solidFill>
              </a:rPr>
              <a:t>4. What is dystocia? Which breed is know for having very little dystocia?</a:t>
            </a:r>
          </a:p>
          <a:p>
            <a:pPr>
              <a:buFont typeface="Monotype Sorts" pitchFamily="2" charset="2"/>
              <a:buNone/>
            </a:pPr>
            <a:r>
              <a:rPr lang="en-US" altLang="en-US" sz="1800" dirty="0">
                <a:solidFill>
                  <a:schemeClr val="tx2"/>
                </a:solidFill>
              </a:rPr>
              <a:t>5.  What is a cow?</a:t>
            </a:r>
          </a:p>
          <a:p>
            <a:pPr>
              <a:buFont typeface="Monotype Sorts" pitchFamily="2" charset="2"/>
              <a:buNone/>
            </a:pPr>
            <a:r>
              <a:rPr lang="en-US" altLang="en-US" sz="1800" dirty="0">
                <a:solidFill>
                  <a:schemeClr val="tx2"/>
                </a:solidFill>
              </a:rPr>
              <a:t>6. What is the term for the span of time that a cow is giving milk?</a:t>
            </a:r>
          </a:p>
          <a:p>
            <a:pPr>
              <a:buFont typeface="Monotype Sorts" pitchFamily="2" charset="2"/>
              <a:buNone/>
            </a:pPr>
            <a:r>
              <a:rPr lang="en-US" altLang="en-US" sz="1800" dirty="0">
                <a:solidFill>
                  <a:schemeClr val="tx2"/>
                </a:solidFill>
              </a:rPr>
              <a:t>7  What causes the Red and White color pattern in a Holstein?  Give another example of this.</a:t>
            </a:r>
          </a:p>
          <a:p>
            <a:pPr>
              <a:buFont typeface="Monotype Sorts" pitchFamily="2" charset="2"/>
              <a:buNone/>
            </a:pPr>
            <a:r>
              <a:rPr lang="en-US" altLang="en-US" sz="1800" dirty="0">
                <a:solidFill>
                  <a:schemeClr val="tx2"/>
                </a:solidFill>
              </a:rPr>
              <a:t>8. What is the term for the length of time an cow is pregnant?</a:t>
            </a:r>
          </a:p>
          <a:p>
            <a:pPr>
              <a:buFont typeface="Monotype Sorts" pitchFamily="2" charset="2"/>
              <a:buNone/>
            </a:pPr>
            <a:r>
              <a:rPr lang="en-US" altLang="en-US" sz="1800" dirty="0">
                <a:solidFill>
                  <a:schemeClr val="tx2"/>
                </a:solidFill>
              </a:rPr>
              <a:t>9. PTA is an acronym for what?</a:t>
            </a:r>
          </a:p>
          <a:p>
            <a:pPr>
              <a:buFont typeface="Monotype Sorts" pitchFamily="2" charset="2"/>
              <a:buNone/>
            </a:pPr>
            <a:r>
              <a:rPr lang="en-US" altLang="en-US" sz="1800" dirty="0">
                <a:solidFill>
                  <a:schemeClr val="tx2"/>
                </a:solidFill>
              </a:rPr>
              <a:t>10. What gives Guernsey milk its golden color?</a:t>
            </a:r>
          </a:p>
          <a:p>
            <a:pPr>
              <a:buFont typeface="Monotype Sorts" pitchFamily="2" charset="2"/>
              <a:buNone/>
            </a:pPr>
            <a:endParaRPr lang="en-US" altLang="en-US" sz="2000" dirty="0">
              <a:solidFill>
                <a:schemeClr val="tx2"/>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chemeClr val="accent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3" end="3"/>
                                            </p:txEl>
                                          </p:spTgt>
                                        </p:tgtEl>
                                        <p:attrNameLst>
                                          <p:attrName>ppt_c</p:attrName>
                                        </p:attrNameLst>
                                      </p:cBhvr>
                                      <p:to>
                                        <a:schemeClr val="accent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4" end="4"/>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5" end="5"/>
                                            </p:txEl>
                                          </p:spTgt>
                                        </p:tgtEl>
                                        <p:attrNameLst>
                                          <p:attrName>ppt_c</p:attrName>
                                        </p:attrNameLst>
                                      </p:cBhvr>
                                      <p:to>
                                        <a:schemeClr val="accent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6" end="6"/>
                                            </p:txEl>
                                          </p:spTgt>
                                        </p:tgtEl>
                                        <p:attrNameLst>
                                          <p:attrName>ppt_c</p:attrName>
                                        </p:attrNameLst>
                                      </p:cBhvr>
                                      <p:to>
                                        <a:schemeClr val="accent1"/>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7" end="7"/>
                                            </p:txEl>
                                          </p:spTgt>
                                        </p:tgtEl>
                                        <p:attrNameLst>
                                          <p:attrName>ppt_c</p:attrName>
                                        </p:attrNameLst>
                                      </p:cBhvr>
                                      <p:to>
                                        <a:schemeClr val="accent1"/>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651">
                                            <p:txEl>
                                              <p:pRg st="8" end="8"/>
                                            </p:txEl>
                                          </p:spTgt>
                                        </p:tgtEl>
                                        <p:attrNameLst>
                                          <p:attrName>style.visibility</p:attrName>
                                        </p:attrNameLst>
                                      </p:cBhvr>
                                      <p:to>
                                        <p:strVal val="visible"/>
                                      </p:to>
                                    </p:set>
                                    <p:anim calcmode="lin" valueType="num">
                                      <p:cBhvr additive="base">
                                        <p:cTn id="55" dur="500" fill="hold"/>
                                        <p:tgtEl>
                                          <p:spTgt spid="276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65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8" end="8"/>
                                            </p:txEl>
                                          </p:spTgt>
                                        </p:tgtEl>
                                        <p:attrNameLst>
                                          <p:attrName>ppt_c</p:attrName>
                                        </p:attrNameLst>
                                      </p:cBhvr>
                                      <p:to>
                                        <a:schemeClr val="accent1"/>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651">
                                            <p:txEl>
                                              <p:pRg st="9" end="9"/>
                                            </p:txEl>
                                          </p:spTgt>
                                        </p:tgtEl>
                                        <p:attrNameLst>
                                          <p:attrName>style.visibility</p:attrName>
                                        </p:attrNameLst>
                                      </p:cBhvr>
                                      <p:to>
                                        <p:strVal val="visible"/>
                                      </p:to>
                                    </p:set>
                                    <p:anim calcmode="lin" valueType="num">
                                      <p:cBhvr additive="base">
                                        <p:cTn id="61" dur="500" fill="hold"/>
                                        <p:tgtEl>
                                          <p:spTgt spid="2765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7651">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C162ED5-78CC-40A1-9100-7D27137765D2}"/>
              </a:ext>
            </a:extLst>
          </p:cNvPr>
          <p:cNvSpPr>
            <a:spLocks noGrp="1" noChangeArrowheads="1"/>
          </p:cNvSpPr>
          <p:nvPr>
            <p:ph type="title"/>
          </p:nvPr>
        </p:nvSpPr>
        <p:spPr>
          <a:xfrm>
            <a:off x="914400" y="762000"/>
            <a:ext cx="9982200" cy="9144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altLang="en-US" sz="3600" b="1" dirty="0"/>
              <a:t>Answers</a:t>
            </a:r>
            <a:endParaRPr lang="en-US" altLang="en-US" sz="2800" b="1" dirty="0">
              <a:solidFill>
                <a:schemeClr val="tx1"/>
              </a:solidFill>
            </a:endParaRPr>
          </a:p>
        </p:txBody>
      </p:sp>
      <p:sp>
        <p:nvSpPr>
          <p:cNvPr id="27651" name="Rectangle 3">
            <a:extLst>
              <a:ext uri="{FF2B5EF4-FFF2-40B4-BE49-F238E27FC236}">
                <a16:creationId xmlns:a16="http://schemas.microsoft.com/office/drawing/2014/main" id="{36A08760-7CCE-408B-B334-5D444669C345}"/>
              </a:ext>
            </a:extLst>
          </p:cNvPr>
          <p:cNvSpPr>
            <a:spLocks noGrp="1" noChangeArrowheads="1"/>
          </p:cNvSpPr>
          <p:nvPr>
            <p:ph type="body" idx="1"/>
          </p:nvPr>
        </p:nvSpPr>
        <p:spPr>
          <a:xfrm>
            <a:off x="838200" y="1981200"/>
            <a:ext cx="10744200" cy="6096000"/>
          </a:xfrm>
          <a:noFill/>
          <a:ln/>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r>
              <a:rPr lang="en-US" altLang="en-US" sz="2000" dirty="0">
                <a:solidFill>
                  <a:schemeClr val="tx2"/>
                </a:solidFill>
              </a:rPr>
              <a:t>1.  </a:t>
            </a:r>
            <a:r>
              <a:rPr lang="en-US" altLang="en-US" sz="1800" dirty="0">
                <a:solidFill>
                  <a:schemeClr val="tx2"/>
                </a:solidFill>
              </a:rPr>
              <a:t>What is a bull?</a:t>
            </a:r>
            <a:r>
              <a:rPr lang="en-US" altLang="en-US" sz="1800" b="1" dirty="0"/>
              <a:t> Mature male dairy animal</a:t>
            </a:r>
            <a:endParaRPr lang="en-US" altLang="en-US" sz="1800" dirty="0">
              <a:solidFill>
                <a:schemeClr val="tx2"/>
              </a:solidFill>
            </a:endParaRPr>
          </a:p>
          <a:p>
            <a:r>
              <a:rPr lang="en-US" altLang="en-US" sz="1800" dirty="0">
                <a:solidFill>
                  <a:schemeClr val="tx2"/>
                </a:solidFill>
              </a:rPr>
              <a:t>2.  What is a heifer?</a:t>
            </a:r>
            <a:r>
              <a:rPr lang="en-US" altLang="en-US" sz="1800" b="1" dirty="0"/>
              <a:t> female dairy animal that has not borne a calf</a:t>
            </a:r>
            <a:endParaRPr lang="en-US" altLang="en-US" sz="1800" dirty="0">
              <a:solidFill>
                <a:schemeClr val="tx2"/>
              </a:solidFill>
            </a:endParaRPr>
          </a:p>
          <a:p>
            <a:pPr>
              <a:buFont typeface="Monotype Sorts" pitchFamily="2" charset="2"/>
              <a:buNone/>
            </a:pPr>
            <a:r>
              <a:rPr lang="en-US" altLang="en-US" sz="1800" dirty="0">
                <a:solidFill>
                  <a:schemeClr val="tx2"/>
                </a:solidFill>
              </a:rPr>
              <a:t>3. What is the average weight of a Holstein calf? </a:t>
            </a:r>
            <a:r>
              <a:rPr lang="en-US" altLang="en-US" sz="1800" b="1" dirty="0"/>
              <a:t>90pounds</a:t>
            </a:r>
            <a:endParaRPr lang="en-US" altLang="en-US" sz="1800" dirty="0"/>
          </a:p>
          <a:p>
            <a:r>
              <a:rPr lang="en-US" altLang="en-US" sz="1800" dirty="0">
                <a:solidFill>
                  <a:schemeClr val="tx2"/>
                </a:solidFill>
              </a:rPr>
              <a:t>4. What is dystocia? </a:t>
            </a:r>
            <a:r>
              <a:rPr lang="en-US" sz="1800" b="1" dirty="0"/>
              <a:t>calving difficulty </a:t>
            </a:r>
            <a:r>
              <a:rPr lang="en-US" altLang="en-US" sz="1800" dirty="0">
                <a:solidFill>
                  <a:schemeClr val="tx2"/>
                </a:solidFill>
              </a:rPr>
              <a:t>Which breed is know for having very little dystocia? </a:t>
            </a:r>
            <a:r>
              <a:rPr lang="en-US" altLang="en-US" sz="1800" b="1" dirty="0"/>
              <a:t>Jersey</a:t>
            </a:r>
          </a:p>
          <a:p>
            <a:r>
              <a:rPr lang="en-US" altLang="en-US" sz="1800" dirty="0">
                <a:solidFill>
                  <a:schemeClr val="tx2"/>
                </a:solidFill>
              </a:rPr>
              <a:t>5.  What is a cow?</a:t>
            </a:r>
            <a:r>
              <a:rPr lang="en-US" altLang="en-US" sz="1800" b="1" dirty="0"/>
              <a:t> Mature female dairy animal that has produced one or more calves</a:t>
            </a:r>
            <a:endParaRPr lang="en-US" altLang="en-US" sz="1800" dirty="0">
              <a:solidFill>
                <a:schemeClr val="tx2"/>
              </a:solidFill>
            </a:endParaRPr>
          </a:p>
          <a:p>
            <a:pPr>
              <a:buFont typeface="Monotype Sorts" pitchFamily="2" charset="2"/>
              <a:buNone/>
            </a:pPr>
            <a:r>
              <a:rPr lang="en-US" altLang="en-US" sz="1800" dirty="0">
                <a:solidFill>
                  <a:schemeClr val="tx2"/>
                </a:solidFill>
              </a:rPr>
              <a:t>6. What is the term for the span of time that a cow is giving milk? </a:t>
            </a:r>
            <a:r>
              <a:rPr lang="en-US" altLang="en-US" sz="1800" b="1" dirty="0"/>
              <a:t>Lactation</a:t>
            </a:r>
          </a:p>
          <a:p>
            <a:pPr>
              <a:buFont typeface="Monotype Sorts" pitchFamily="2" charset="2"/>
              <a:buNone/>
            </a:pPr>
            <a:r>
              <a:rPr lang="en-US" altLang="en-US" sz="1800" dirty="0">
                <a:solidFill>
                  <a:schemeClr val="tx2"/>
                </a:solidFill>
              </a:rPr>
              <a:t>7  What causes the Red and White color pattern in a Holstein?  </a:t>
            </a:r>
            <a:r>
              <a:rPr lang="en-US" altLang="en-US" sz="1800" b="1" dirty="0"/>
              <a:t>A recessive gene </a:t>
            </a:r>
            <a:r>
              <a:rPr lang="en-US" altLang="en-US" sz="1800" dirty="0">
                <a:solidFill>
                  <a:schemeClr val="tx2"/>
                </a:solidFill>
              </a:rPr>
              <a:t>Give another example of this. </a:t>
            </a:r>
            <a:r>
              <a:rPr lang="en-US" altLang="en-US" sz="1800" b="1" dirty="0"/>
              <a:t>Blue eyes</a:t>
            </a:r>
          </a:p>
          <a:p>
            <a:pPr>
              <a:buFont typeface="Monotype Sorts" pitchFamily="2" charset="2"/>
              <a:buNone/>
            </a:pPr>
            <a:r>
              <a:rPr lang="en-US" altLang="en-US" sz="1800" dirty="0">
                <a:solidFill>
                  <a:schemeClr val="tx2"/>
                </a:solidFill>
              </a:rPr>
              <a:t>8. What is the term for the length of time an cow is pregnant? </a:t>
            </a:r>
            <a:r>
              <a:rPr lang="en-US" altLang="en-US" sz="1800" b="1" dirty="0"/>
              <a:t>Gestation</a:t>
            </a:r>
          </a:p>
          <a:p>
            <a:pPr>
              <a:buFont typeface="Monotype Sorts" pitchFamily="2" charset="2"/>
              <a:buNone/>
            </a:pPr>
            <a:r>
              <a:rPr lang="en-US" altLang="en-US" sz="1800" dirty="0">
                <a:solidFill>
                  <a:schemeClr val="tx2"/>
                </a:solidFill>
              </a:rPr>
              <a:t>9. PTA is an acronym for what? </a:t>
            </a:r>
            <a:r>
              <a:rPr lang="en-US" altLang="en-US" sz="1800" b="1" dirty="0"/>
              <a:t>Predicted Transmitting Ability</a:t>
            </a:r>
          </a:p>
          <a:p>
            <a:pPr>
              <a:buFont typeface="Monotype Sorts" pitchFamily="2" charset="2"/>
              <a:buNone/>
            </a:pPr>
            <a:r>
              <a:rPr lang="en-US" altLang="en-US" sz="1800" dirty="0">
                <a:solidFill>
                  <a:schemeClr val="tx2"/>
                </a:solidFill>
              </a:rPr>
              <a:t>10. What gives Guernsey milk its golden color? </a:t>
            </a:r>
            <a:r>
              <a:rPr lang="en-US" altLang="en-US" sz="1800" b="1" dirty="0"/>
              <a:t>Beta Carotene</a:t>
            </a:r>
          </a:p>
          <a:p>
            <a:pPr>
              <a:buFont typeface="Monotype Sorts" pitchFamily="2" charset="2"/>
              <a:buNone/>
            </a:pPr>
            <a:endParaRPr lang="en-US" altLang="en-US" sz="2000" dirty="0">
              <a:solidFill>
                <a:schemeClr val="tx2"/>
              </a:solidFill>
            </a:endParaRPr>
          </a:p>
        </p:txBody>
      </p:sp>
    </p:spTree>
    <p:extLst>
      <p:ext uri="{BB962C8B-B14F-4D97-AF65-F5344CB8AC3E}">
        <p14:creationId xmlns:p14="http://schemas.microsoft.com/office/powerpoint/2010/main" val="22634363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1" end="1"/>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2" end="2"/>
                                            </p:txEl>
                                          </p:spTgt>
                                        </p:tgtEl>
                                        <p:attrNameLst>
                                          <p:attrName>ppt_c</p:attrName>
                                        </p:attrNameLst>
                                      </p:cBhvr>
                                      <p:to>
                                        <a:schemeClr val="accent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3" end="3"/>
                                            </p:txEl>
                                          </p:spTgt>
                                        </p:tgtEl>
                                        <p:attrNameLst>
                                          <p:attrName>ppt_c</p:attrName>
                                        </p:attrNameLst>
                                      </p:cBhvr>
                                      <p:to>
                                        <a:schemeClr val="accent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4" end="4"/>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5" end="5"/>
                                            </p:txEl>
                                          </p:spTgt>
                                        </p:tgtEl>
                                        <p:attrNameLst>
                                          <p:attrName>ppt_c</p:attrName>
                                        </p:attrNameLst>
                                      </p:cBhvr>
                                      <p:to>
                                        <a:schemeClr val="accent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additive="base">
                                        <p:cTn id="43" dur="500" fill="hold"/>
                                        <p:tgtEl>
                                          <p:spTgt spid="2765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51">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6" end="6"/>
                                            </p:txEl>
                                          </p:spTgt>
                                        </p:tgtEl>
                                        <p:attrNameLst>
                                          <p:attrName>ppt_c</p:attrName>
                                        </p:attrNameLst>
                                      </p:cBhvr>
                                      <p:to>
                                        <a:schemeClr val="accent1"/>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51">
                                            <p:txEl>
                                              <p:pRg st="7" end="7"/>
                                            </p:txEl>
                                          </p:spTgt>
                                        </p:tgtEl>
                                        <p:attrNameLst>
                                          <p:attrName>style.visibility</p:attrName>
                                        </p:attrNameLst>
                                      </p:cBhvr>
                                      <p:to>
                                        <p:strVal val="visible"/>
                                      </p:to>
                                    </p:set>
                                    <p:anim calcmode="lin" valueType="num">
                                      <p:cBhvr additive="base">
                                        <p:cTn id="49" dur="500" fill="hold"/>
                                        <p:tgtEl>
                                          <p:spTgt spid="2765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651">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7" end="7"/>
                                            </p:txEl>
                                          </p:spTgt>
                                        </p:tgtEl>
                                        <p:attrNameLst>
                                          <p:attrName>ppt_c</p:attrName>
                                        </p:attrNameLst>
                                      </p:cBhvr>
                                      <p:to>
                                        <a:schemeClr val="accent1"/>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651">
                                            <p:txEl>
                                              <p:pRg st="8" end="8"/>
                                            </p:txEl>
                                          </p:spTgt>
                                        </p:tgtEl>
                                        <p:attrNameLst>
                                          <p:attrName>style.visibility</p:attrName>
                                        </p:attrNameLst>
                                      </p:cBhvr>
                                      <p:to>
                                        <p:strVal val="visible"/>
                                      </p:to>
                                    </p:set>
                                    <p:anim calcmode="lin" valueType="num">
                                      <p:cBhvr additive="base">
                                        <p:cTn id="55" dur="500" fill="hold"/>
                                        <p:tgtEl>
                                          <p:spTgt spid="2765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651">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8" end="8"/>
                                            </p:txEl>
                                          </p:spTgt>
                                        </p:tgtEl>
                                        <p:attrNameLst>
                                          <p:attrName>ppt_c</p:attrName>
                                        </p:attrNameLst>
                                      </p:cBhvr>
                                      <p:to>
                                        <a:schemeClr val="accent1"/>
                                      </p:to>
                                    </p:animClr>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651">
                                            <p:txEl>
                                              <p:pRg st="9" end="9"/>
                                            </p:txEl>
                                          </p:spTgt>
                                        </p:tgtEl>
                                        <p:attrNameLst>
                                          <p:attrName>style.visibility</p:attrName>
                                        </p:attrNameLst>
                                      </p:cBhvr>
                                      <p:to>
                                        <p:strVal val="visible"/>
                                      </p:to>
                                    </p:set>
                                    <p:anim calcmode="lin" valueType="num">
                                      <p:cBhvr additive="base">
                                        <p:cTn id="61" dur="500" fill="hold"/>
                                        <p:tgtEl>
                                          <p:spTgt spid="2765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7651">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7651">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8DE6D0-0804-4932-9EF1-4F1F997D269B}"/>
              </a:ext>
            </a:extLst>
          </p:cNvPr>
          <p:cNvSpPr txBox="1"/>
          <p:nvPr/>
        </p:nvSpPr>
        <p:spPr>
          <a:xfrm>
            <a:off x="685800" y="1219200"/>
            <a:ext cx="11049000" cy="2554545"/>
          </a:xfrm>
          <a:prstGeom prst="rect">
            <a:avLst/>
          </a:prstGeom>
          <a:noFill/>
        </p:spPr>
        <p:txBody>
          <a:bodyPr wrap="square" rtlCol="0">
            <a:spAutoFit/>
          </a:bodyPr>
          <a:lstStyle/>
          <a:p>
            <a:r>
              <a:rPr lang="en-US" sz="2000" b="1" u="sng" dirty="0"/>
              <a:t>Author and for more information</a:t>
            </a:r>
          </a:p>
          <a:p>
            <a:r>
              <a:rPr lang="en-US" sz="2000" dirty="0"/>
              <a:t>Tina Horn- Extension Associate- Clemson University Cooperative Extension Service</a:t>
            </a:r>
          </a:p>
          <a:p>
            <a:r>
              <a:rPr lang="en-US" sz="2000" dirty="0">
                <a:hlinkClick r:id="rId2"/>
              </a:rPr>
              <a:t>thorn@Clemson.edu</a:t>
            </a:r>
            <a:endParaRPr lang="en-US" sz="2000" dirty="0"/>
          </a:p>
          <a:p>
            <a:endParaRPr lang="en-US" sz="2000" b="1" dirty="0"/>
          </a:p>
          <a:p>
            <a:r>
              <a:rPr lang="en-US" sz="2000" b="1" u="sng" dirty="0"/>
              <a:t>Reviewers</a:t>
            </a:r>
          </a:p>
          <a:p>
            <a:r>
              <a:rPr lang="en-US" sz="2000" dirty="0"/>
              <a:t>Mark Cathcart- Union County 4-H Agent- Clemson University Cooperative Extension Service</a:t>
            </a:r>
          </a:p>
          <a:p>
            <a:endParaRPr lang="en-US" sz="2000" dirty="0"/>
          </a:p>
          <a:p>
            <a:r>
              <a:rPr lang="en-US" sz="2000" dirty="0"/>
              <a:t>Alan West- Newberry County 4-H Agent- Clemson University Cooperative Extension Service</a:t>
            </a:r>
          </a:p>
        </p:txBody>
      </p:sp>
    </p:spTree>
    <p:extLst>
      <p:ext uri="{BB962C8B-B14F-4D97-AF65-F5344CB8AC3E}">
        <p14:creationId xmlns:p14="http://schemas.microsoft.com/office/powerpoint/2010/main" val="114538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3FAB-2C21-4607-9FC1-A8883BDF22C2}"/>
              </a:ext>
            </a:extLst>
          </p:cNvPr>
          <p:cNvSpPr>
            <a:spLocks noGrp="1"/>
          </p:cNvSpPr>
          <p:nvPr>
            <p:ph type="title"/>
          </p:nvPr>
        </p:nvSpPr>
        <p:spPr/>
        <p:txBody>
          <a:bodyPr/>
          <a:lstStyle/>
          <a:p>
            <a:r>
              <a:rPr lang="en-US" sz="3600" b="1" dirty="0"/>
              <a:t>Overview of Breeds, Selection, and Terms</a:t>
            </a:r>
          </a:p>
        </p:txBody>
      </p:sp>
      <p:sp>
        <p:nvSpPr>
          <p:cNvPr id="3" name="Content Placeholder 2">
            <a:extLst>
              <a:ext uri="{FF2B5EF4-FFF2-40B4-BE49-F238E27FC236}">
                <a16:creationId xmlns:a16="http://schemas.microsoft.com/office/drawing/2014/main" id="{AF3012D7-C72F-4E6A-93D8-22971CDEC8A4}"/>
              </a:ext>
            </a:extLst>
          </p:cNvPr>
          <p:cNvSpPr>
            <a:spLocks noGrp="1"/>
          </p:cNvSpPr>
          <p:nvPr>
            <p:ph idx="1"/>
          </p:nvPr>
        </p:nvSpPr>
        <p:spPr/>
        <p:txBody>
          <a:bodyPr/>
          <a:lstStyle/>
          <a:p>
            <a:pPr marL="342900" indent="-342900">
              <a:lnSpc>
                <a:spcPct val="150000"/>
              </a:lnSpc>
              <a:buFont typeface="Arial" panose="020B0604020202020204" pitchFamily="34" charset="0"/>
              <a:buChar char="•"/>
            </a:pPr>
            <a:r>
              <a:rPr lang="en-US" dirty="0"/>
              <a:t>Beef vs Dairy</a:t>
            </a:r>
          </a:p>
          <a:p>
            <a:pPr marL="342900" indent="-342900">
              <a:lnSpc>
                <a:spcPct val="150000"/>
              </a:lnSpc>
              <a:buFont typeface="Arial" panose="020B0604020202020204" pitchFamily="34" charset="0"/>
              <a:buChar char="•"/>
            </a:pPr>
            <a:r>
              <a:rPr lang="en-US" dirty="0"/>
              <a:t>Focus on 6 major Dairy Breeds</a:t>
            </a:r>
          </a:p>
          <a:p>
            <a:pPr marL="342900" indent="-342900">
              <a:lnSpc>
                <a:spcPct val="150000"/>
              </a:lnSpc>
              <a:buFont typeface="Arial" panose="020B0604020202020204" pitchFamily="34" charset="0"/>
              <a:buChar char="•"/>
            </a:pPr>
            <a:r>
              <a:rPr lang="en-US" dirty="0"/>
              <a:t>Breeds and Selection</a:t>
            </a:r>
          </a:p>
          <a:p>
            <a:pPr marL="342900" indent="-342900">
              <a:lnSpc>
                <a:spcPct val="150000"/>
              </a:lnSpc>
              <a:buFont typeface="Arial" panose="020B0604020202020204" pitchFamily="34" charset="0"/>
              <a:buChar char="•"/>
            </a:pPr>
            <a:r>
              <a:rPr lang="en-US" dirty="0"/>
              <a:t>Pedigrees</a:t>
            </a:r>
          </a:p>
          <a:p>
            <a:pPr marL="342900" indent="-342900">
              <a:lnSpc>
                <a:spcPct val="150000"/>
              </a:lnSpc>
              <a:buFont typeface="Arial" panose="020B0604020202020204" pitchFamily="34" charset="0"/>
              <a:buChar char="•"/>
            </a:pPr>
            <a:r>
              <a:rPr lang="en-US" dirty="0"/>
              <a:t>Dairy Terms</a:t>
            </a:r>
          </a:p>
          <a:p>
            <a:pPr marL="342900" indent="-342900">
              <a:lnSpc>
                <a:spcPct val="150000"/>
              </a:lnSpc>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2035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73F8-274A-4416-8F37-8BF807EC91E5}"/>
              </a:ext>
            </a:extLst>
          </p:cNvPr>
          <p:cNvSpPr>
            <a:spLocks noGrp="1"/>
          </p:cNvSpPr>
          <p:nvPr>
            <p:ph type="title"/>
          </p:nvPr>
        </p:nvSpPr>
        <p:spPr/>
        <p:txBody>
          <a:bodyPr/>
          <a:lstStyle/>
          <a:p>
            <a:r>
              <a:rPr lang="en-US" sz="3600" b="1" dirty="0"/>
              <a:t>Cattle Breeds</a:t>
            </a:r>
          </a:p>
        </p:txBody>
      </p:sp>
      <p:sp>
        <p:nvSpPr>
          <p:cNvPr id="3" name="Content Placeholder 2">
            <a:extLst>
              <a:ext uri="{FF2B5EF4-FFF2-40B4-BE49-F238E27FC236}">
                <a16:creationId xmlns:a16="http://schemas.microsoft.com/office/drawing/2014/main" id="{ED814658-07B8-4807-A697-06A9A118C485}"/>
              </a:ext>
            </a:extLst>
          </p:cNvPr>
          <p:cNvSpPr>
            <a:spLocks noGrp="1"/>
          </p:cNvSpPr>
          <p:nvPr>
            <p:ph idx="1"/>
          </p:nvPr>
        </p:nvSpPr>
        <p:spPr>
          <a:xfrm>
            <a:off x="762000" y="1828800"/>
            <a:ext cx="5784427" cy="4876800"/>
          </a:xfrm>
        </p:spPr>
        <p:txBody>
          <a:bodyPr/>
          <a:lstStyle/>
          <a:p>
            <a:pPr algn="ctr">
              <a:spcBef>
                <a:spcPts val="0"/>
              </a:spcBef>
            </a:pPr>
            <a:r>
              <a:rPr lang="en-US" sz="2000" dirty="0"/>
              <a:t>Cows come in all shapes and sizes</a:t>
            </a:r>
          </a:p>
          <a:p>
            <a:pPr algn="ctr">
              <a:spcBef>
                <a:spcPts val="0"/>
              </a:spcBef>
            </a:pPr>
            <a:endParaRPr lang="en-US" sz="2000" dirty="0"/>
          </a:p>
          <a:p>
            <a:pPr algn="ctr">
              <a:spcBef>
                <a:spcPts val="0"/>
              </a:spcBef>
            </a:pPr>
            <a:r>
              <a:rPr lang="en-US" sz="2000" dirty="0"/>
              <a:t>And are raised for human use</a:t>
            </a:r>
          </a:p>
          <a:p>
            <a:pPr algn="ctr">
              <a:spcBef>
                <a:spcPts val="0"/>
              </a:spcBef>
            </a:pPr>
            <a:r>
              <a:rPr lang="en-US" sz="2000" dirty="0"/>
              <a:t>Consumption and Work</a:t>
            </a:r>
          </a:p>
          <a:p>
            <a:pPr algn="ctr">
              <a:spcBef>
                <a:spcPts val="0"/>
              </a:spcBef>
            </a:pPr>
            <a:endParaRPr lang="en-US" sz="2000" dirty="0"/>
          </a:p>
          <a:p>
            <a:pPr algn="ctr">
              <a:spcBef>
                <a:spcPts val="0"/>
              </a:spcBef>
            </a:pPr>
            <a:r>
              <a:rPr lang="en-US" sz="2000" dirty="0"/>
              <a:t>Those with common size, color, abilities, and other characteristics are classified as breeds</a:t>
            </a:r>
          </a:p>
          <a:p>
            <a:pPr algn="ctr">
              <a:spcBef>
                <a:spcPts val="0"/>
              </a:spcBef>
            </a:pPr>
            <a:endParaRPr lang="en-US" sz="2000" dirty="0"/>
          </a:p>
          <a:p>
            <a:pPr algn="ctr">
              <a:spcBef>
                <a:spcPts val="0"/>
              </a:spcBef>
            </a:pPr>
            <a:endParaRPr lang="en-US" sz="2000" dirty="0"/>
          </a:p>
          <a:p>
            <a:pPr algn="ctr">
              <a:spcBef>
                <a:spcPts val="0"/>
              </a:spcBef>
            </a:pPr>
            <a:r>
              <a:rPr lang="en-US" sz="2000" dirty="0"/>
              <a:t>Cattle are broken down into 3 Categories</a:t>
            </a:r>
          </a:p>
          <a:p>
            <a:pPr algn="ctr">
              <a:spcBef>
                <a:spcPts val="0"/>
              </a:spcBef>
            </a:pPr>
            <a:r>
              <a:rPr lang="en-US" sz="2000" dirty="0"/>
              <a:t>Dairy </a:t>
            </a:r>
          </a:p>
          <a:p>
            <a:pPr algn="ctr">
              <a:spcBef>
                <a:spcPts val="0"/>
              </a:spcBef>
            </a:pPr>
            <a:r>
              <a:rPr lang="en-US" sz="2000" dirty="0"/>
              <a:t>Beef</a:t>
            </a:r>
          </a:p>
          <a:p>
            <a:pPr algn="ctr">
              <a:spcBef>
                <a:spcPts val="0"/>
              </a:spcBef>
            </a:pPr>
            <a:r>
              <a:rPr lang="en-US" sz="2000" dirty="0"/>
              <a:t>Dual purpose</a:t>
            </a:r>
          </a:p>
          <a:p>
            <a:endParaRPr lang="en-US" dirty="0"/>
          </a:p>
        </p:txBody>
      </p:sp>
      <p:pic>
        <p:nvPicPr>
          <p:cNvPr id="4" name="Picture 3" descr="Standard Cattle poster of breeds&#10;">
            <a:extLst>
              <a:ext uri="{FF2B5EF4-FFF2-40B4-BE49-F238E27FC236}">
                <a16:creationId xmlns:a16="http://schemas.microsoft.com/office/drawing/2014/main" id="{E90768B4-049A-48FB-8EF7-3A2709F8D522}"/>
              </a:ext>
            </a:extLst>
          </p:cNvPr>
          <p:cNvPicPr>
            <a:picLocks noChangeAspect="1"/>
          </p:cNvPicPr>
          <p:nvPr/>
        </p:nvPicPr>
        <p:blipFill>
          <a:blip r:embed="rId2"/>
          <a:stretch>
            <a:fillRect/>
          </a:stretch>
        </p:blipFill>
        <p:spPr>
          <a:xfrm>
            <a:off x="7924800" y="1524000"/>
            <a:ext cx="3352800" cy="4896353"/>
          </a:xfrm>
          <a:prstGeom prst="rect">
            <a:avLst/>
          </a:prstGeom>
        </p:spPr>
      </p:pic>
    </p:spTree>
    <p:extLst>
      <p:ext uri="{BB962C8B-B14F-4D97-AF65-F5344CB8AC3E}">
        <p14:creationId xmlns:p14="http://schemas.microsoft.com/office/powerpoint/2010/main" val="242739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441B-0DC7-43BF-BA93-51EFB3B6D41B}"/>
              </a:ext>
            </a:extLst>
          </p:cNvPr>
          <p:cNvSpPr>
            <a:spLocks noGrp="1"/>
          </p:cNvSpPr>
          <p:nvPr>
            <p:ph type="title"/>
          </p:nvPr>
        </p:nvSpPr>
        <p:spPr/>
        <p:txBody>
          <a:bodyPr/>
          <a:lstStyle/>
          <a:p>
            <a:r>
              <a:rPr lang="en-US" sz="3600" b="1" dirty="0"/>
              <a:t>Cattle Breeds</a:t>
            </a:r>
          </a:p>
        </p:txBody>
      </p:sp>
      <p:pic>
        <p:nvPicPr>
          <p:cNvPr id="4" name="Picture 3" descr="Example Dairy Cow">
            <a:extLst>
              <a:ext uri="{FF2B5EF4-FFF2-40B4-BE49-F238E27FC236}">
                <a16:creationId xmlns:a16="http://schemas.microsoft.com/office/drawing/2014/main" id="{6C0636D1-0213-4C5F-9182-2495747D278D}"/>
              </a:ext>
            </a:extLst>
          </p:cNvPr>
          <p:cNvPicPr>
            <a:picLocks noChangeAspect="1"/>
          </p:cNvPicPr>
          <p:nvPr/>
        </p:nvPicPr>
        <p:blipFill>
          <a:blip r:embed="rId2"/>
          <a:stretch>
            <a:fillRect/>
          </a:stretch>
        </p:blipFill>
        <p:spPr>
          <a:xfrm>
            <a:off x="685800" y="1524000"/>
            <a:ext cx="3414056" cy="2438611"/>
          </a:xfrm>
          <a:prstGeom prst="rect">
            <a:avLst/>
          </a:prstGeom>
        </p:spPr>
      </p:pic>
      <p:pic>
        <p:nvPicPr>
          <p:cNvPr id="5" name="Picture 4" descr="Example Beef Cow">
            <a:extLst>
              <a:ext uri="{FF2B5EF4-FFF2-40B4-BE49-F238E27FC236}">
                <a16:creationId xmlns:a16="http://schemas.microsoft.com/office/drawing/2014/main" id="{BD3882EC-F664-45A2-B7AD-B4D305048BCF}"/>
              </a:ext>
            </a:extLst>
          </p:cNvPr>
          <p:cNvPicPr>
            <a:picLocks noChangeAspect="1"/>
          </p:cNvPicPr>
          <p:nvPr/>
        </p:nvPicPr>
        <p:blipFill>
          <a:blip r:embed="rId3"/>
          <a:stretch>
            <a:fillRect/>
          </a:stretch>
        </p:blipFill>
        <p:spPr>
          <a:xfrm>
            <a:off x="7821779" y="1523999"/>
            <a:ext cx="3657917" cy="2438611"/>
          </a:xfrm>
          <a:prstGeom prst="rect">
            <a:avLst/>
          </a:prstGeom>
        </p:spPr>
      </p:pic>
      <p:sp>
        <p:nvSpPr>
          <p:cNvPr id="7" name="TextBox 6">
            <a:extLst>
              <a:ext uri="{FF2B5EF4-FFF2-40B4-BE49-F238E27FC236}">
                <a16:creationId xmlns:a16="http://schemas.microsoft.com/office/drawing/2014/main" id="{1DE579FD-266D-4C7E-984E-C00C2243DE8B}"/>
              </a:ext>
            </a:extLst>
          </p:cNvPr>
          <p:cNvSpPr txBox="1"/>
          <p:nvPr/>
        </p:nvSpPr>
        <p:spPr>
          <a:xfrm>
            <a:off x="5008317" y="2281640"/>
            <a:ext cx="1905000" cy="923330"/>
          </a:xfrm>
          <a:prstGeom prst="rect">
            <a:avLst/>
          </a:prstGeom>
          <a:noFill/>
        </p:spPr>
        <p:txBody>
          <a:bodyPr wrap="square" rtlCol="0">
            <a:spAutoFit/>
          </a:bodyPr>
          <a:lstStyle/>
          <a:p>
            <a:pPr algn="ctr"/>
            <a:r>
              <a:rPr lang="en-US" b="1" dirty="0">
                <a:solidFill>
                  <a:srgbClr val="2E1A47"/>
                </a:solidFill>
              </a:rPr>
              <a:t>Dual Purpose </a:t>
            </a:r>
            <a:r>
              <a:rPr lang="en-US" dirty="0">
                <a:solidFill>
                  <a:srgbClr val="2E1A47"/>
                </a:solidFill>
              </a:rPr>
              <a:t>used for both meat and milk</a:t>
            </a:r>
          </a:p>
        </p:txBody>
      </p:sp>
      <p:sp>
        <p:nvSpPr>
          <p:cNvPr id="8" name="Rectangle 7">
            <a:extLst>
              <a:ext uri="{FF2B5EF4-FFF2-40B4-BE49-F238E27FC236}">
                <a16:creationId xmlns:a16="http://schemas.microsoft.com/office/drawing/2014/main" id="{F605DFF0-3077-4945-AA5E-AAEB274103F6}"/>
              </a:ext>
            </a:extLst>
          </p:cNvPr>
          <p:cNvSpPr/>
          <p:nvPr/>
        </p:nvSpPr>
        <p:spPr>
          <a:xfrm>
            <a:off x="7427144" y="4038600"/>
            <a:ext cx="4093699" cy="2285241"/>
          </a:xfrm>
          <a:prstGeom prst="rect">
            <a:avLst/>
          </a:prstGeom>
        </p:spPr>
        <p:txBody>
          <a:bodyPr wrap="square">
            <a:spAutoFit/>
          </a:bodyPr>
          <a:lstStyle/>
          <a:p>
            <a:pPr marL="228600" indent="-228600" algn="ctr">
              <a:lnSpc>
                <a:spcPct val="95000"/>
              </a:lnSpc>
              <a:defRPr/>
            </a:pPr>
            <a:r>
              <a:rPr lang="en-US" altLang="en-US" sz="2000" b="1" dirty="0">
                <a:solidFill>
                  <a:srgbClr val="2E1A47"/>
                </a:solidFill>
                <a:latin typeface="+mj-lt"/>
                <a:cs typeface="Times New Roman" charset="0"/>
              </a:rPr>
              <a:t>Beef Breeds</a:t>
            </a:r>
          </a:p>
          <a:p>
            <a:pPr marL="228600" indent="-228600" algn="ctr">
              <a:lnSpc>
                <a:spcPct val="95000"/>
              </a:lnSpc>
              <a:defRPr/>
            </a:pPr>
            <a:endParaRPr lang="en-US" altLang="en-US" sz="1000" b="1" dirty="0">
              <a:solidFill>
                <a:srgbClr val="2E1A47"/>
              </a:solidFill>
              <a:latin typeface="+mj-lt"/>
              <a:cs typeface="Times New Roman" charset="0"/>
            </a:endParaRPr>
          </a:p>
          <a:p>
            <a:pPr marL="228600" indent="-228600" algn="ctr">
              <a:lnSpc>
                <a:spcPct val="95000"/>
              </a:lnSpc>
              <a:defRPr/>
            </a:pPr>
            <a:r>
              <a:rPr lang="en-US" altLang="en-US" b="1" dirty="0">
                <a:solidFill>
                  <a:srgbClr val="2E1A47"/>
                </a:solidFill>
                <a:latin typeface="+mj-lt"/>
                <a:cs typeface="Times New Roman" charset="0"/>
              </a:rPr>
              <a:t>Utilized for meat production</a:t>
            </a:r>
          </a:p>
          <a:p>
            <a:pPr marL="228600" indent="-228600" algn="ctr">
              <a:lnSpc>
                <a:spcPct val="95000"/>
              </a:lnSpc>
              <a:defRPr/>
            </a:pPr>
            <a:r>
              <a:rPr lang="en-US" altLang="en-US" b="1" dirty="0">
                <a:solidFill>
                  <a:srgbClr val="2E1A47"/>
                </a:solidFill>
                <a:latin typeface="+mj-lt"/>
                <a:cs typeface="Times New Roman" charset="0"/>
              </a:rPr>
              <a:t>Do well in converting feed and forage into meat </a:t>
            </a:r>
          </a:p>
          <a:p>
            <a:pPr marL="228600" indent="-228600" algn="ctr">
              <a:lnSpc>
                <a:spcPct val="95000"/>
              </a:lnSpc>
              <a:defRPr/>
            </a:pPr>
            <a:endParaRPr lang="en-US" altLang="en-US" sz="1000" dirty="0">
              <a:solidFill>
                <a:srgbClr val="2E1A47"/>
              </a:solidFill>
              <a:latin typeface="+mj-lt"/>
              <a:cs typeface="Times New Roman" charset="0"/>
            </a:endParaRPr>
          </a:p>
          <a:p>
            <a:pPr marL="228600" indent="-228600" algn="ctr">
              <a:lnSpc>
                <a:spcPct val="95000"/>
              </a:lnSpc>
              <a:defRPr/>
            </a:pPr>
            <a:r>
              <a:rPr lang="en-US" altLang="en-US" b="1" u="sng" dirty="0">
                <a:solidFill>
                  <a:srgbClr val="2E1A47"/>
                </a:solidFill>
                <a:latin typeface="+mj-lt"/>
                <a:cs typeface="Times New Roman" charset="0"/>
              </a:rPr>
              <a:t>Characteristics</a:t>
            </a:r>
          </a:p>
          <a:p>
            <a:pPr marL="228600" indent="-228600" algn="ctr">
              <a:lnSpc>
                <a:spcPct val="95000"/>
              </a:lnSpc>
              <a:defRPr/>
            </a:pPr>
            <a:r>
              <a:rPr lang="en-US" altLang="en-US" dirty="0">
                <a:solidFill>
                  <a:srgbClr val="2E1A47"/>
                </a:solidFill>
                <a:latin typeface="+mj-lt"/>
                <a:cs typeface="Times New Roman" charset="0"/>
              </a:rPr>
              <a:t>Heavy muscle</a:t>
            </a:r>
          </a:p>
          <a:p>
            <a:pPr marL="228600" indent="-228600" algn="ctr">
              <a:lnSpc>
                <a:spcPct val="95000"/>
              </a:lnSpc>
              <a:defRPr/>
            </a:pPr>
            <a:r>
              <a:rPr lang="en-US" altLang="en-US" dirty="0">
                <a:solidFill>
                  <a:srgbClr val="2E1A47"/>
                </a:solidFill>
                <a:latin typeface="+mj-lt"/>
                <a:cs typeface="Times New Roman" charset="0"/>
              </a:rPr>
              <a:t>Rapid growth</a:t>
            </a:r>
            <a:endParaRPr lang="en-US" altLang="en-US" sz="2000" dirty="0">
              <a:solidFill>
                <a:srgbClr val="2E1A47"/>
              </a:solidFill>
              <a:latin typeface="+mj-lt"/>
              <a:cs typeface="Times New Roman" charset="0"/>
            </a:endParaRPr>
          </a:p>
        </p:txBody>
      </p:sp>
      <p:sp>
        <p:nvSpPr>
          <p:cNvPr id="9" name="Rectangle 8">
            <a:extLst>
              <a:ext uri="{FF2B5EF4-FFF2-40B4-BE49-F238E27FC236}">
                <a16:creationId xmlns:a16="http://schemas.microsoft.com/office/drawing/2014/main" id="{F361AFF1-07C8-49AA-9DF6-B115A22A415F}"/>
              </a:ext>
            </a:extLst>
          </p:cNvPr>
          <p:cNvSpPr/>
          <p:nvPr/>
        </p:nvSpPr>
        <p:spPr>
          <a:xfrm>
            <a:off x="429438" y="4038600"/>
            <a:ext cx="4374019" cy="2519151"/>
          </a:xfrm>
          <a:prstGeom prst="rect">
            <a:avLst/>
          </a:prstGeom>
        </p:spPr>
        <p:txBody>
          <a:bodyPr wrap="square">
            <a:spAutoFit/>
          </a:bodyPr>
          <a:lstStyle/>
          <a:p>
            <a:pPr marL="228600" indent="-228600" algn="ctr">
              <a:lnSpc>
                <a:spcPct val="95000"/>
              </a:lnSpc>
              <a:defRPr/>
            </a:pPr>
            <a:r>
              <a:rPr lang="en-US" altLang="en-US" sz="2000" b="1" dirty="0">
                <a:solidFill>
                  <a:srgbClr val="2E1A47"/>
                </a:solidFill>
                <a:latin typeface="+mj-lt"/>
                <a:cs typeface="Times New Roman" charset="0"/>
              </a:rPr>
              <a:t>Dairy Breeds</a:t>
            </a:r>
          </a:p>
          <a:p>
            <a:pPr marL="228600" indent="-228600" algn="ctr">
              <a:lnSpc>
                <a:spcPct val="95000"/>
              </a:lnSpc>
              <a:defRPr/>
            </a:pPr>
            <a:endParaRPr lang="en-US" altLang="en-US" sz="1000" b="1" dirty="0">
              <a:solidFill>
                <a:srgbClr val="2E1A47"/>
              </a:solidFill>
              <a:latin typeface="+mj-lt"/>
              <a:cs typeface="Times New Roman" charset="0"/>
            </a:endParaRPr>
          </a:p>
          <a:p>
            <a:pPr marL="228600" indent="-228600" algn="ctr">
              <a:lnSpc>
                <a:spcPct val="95000"/>
              </a:lnSpc>
              <a:defRPr/>
            </a:pPr>
            <a:r>
              <a:rPr lang="en-US" altLang="en-US" b="1" dirty="0">
                <a:solidFill>
                  <a:srgbClr val="2E1A47"/>
                </a:solidFill>
                <a:latin typeface="+mj-lt"/>
                <a:cs typeface="Times New Roman" charset="0"/>
              </a:rPr>
              <a:t>Utilized for milk production</a:t>
            </a:r>
          </a:p>
          <a:p>
            <a:pPr marL="228600" indent="-228600" algn="ctr">
              <a:lnSpc>
                <a:spcPct val="95000"/>
              </a:lnSpc>
              <a:defRPr/>
            </a:pPr>
            <a:r>
              <a:rPr lang="en-US" altLang="en-US" b="1" dirty="0">
                <a:solidFill>
                  <a:srgbClr val="2E1A47"/>
                </a:solidFill>
                <a:latin typeface="+mj-lt"/>
                <a:cs typeface="Times New Roman" charset="0"/>
              </a:rPr>
              <a:t>Do well in converting feed and forages into milk</a:t>
            </a:r>
          </a:p>
          <a:p>
            <a:pPr marL="228600" indent="-228600" algn="ctr">
              <a:lnSpc>
                <a:spcPct val="95000"/>
              </a:lnSpc>
              <a:defRPr/>
            </a:pPr>
            <a:endParaRPr lang="en-US" altLang="en-US" sz="1000" dirty="0">
              <a:solidFill>
                <a:srgbClr val="2E1A47"/>
              </a:solidFill>
              <a:latin typeface="+mj-lt"/>
              <a:cs typeface="Times New Roman" charset="0"/>
            </a:endParaRPr>
          </a:p>
          <a:p>
            <a:pPr marL="228600" indent="-228600" algn="ctr">
              <a:lnSpc>
                <a:spcPct val="95000"/>
              </a:lnSpc>
              <a:defRPr/>
            </a:pPr>
            <a:r>
              <a:rPr lang="en-US" altLang="en-US" b="1" u="sng" dirty="0">
                <a:solidFill>
                  <a:srgbClr val="2E1A47"/>
                </a:solidFill>
                <a:latin typeface="+mj-lt"/>
                <a:cs typeface="Times New Roman" charset="0"/>
              </a:rPr>
              <a:t>Characteristics</a:t>
            </a:r>
          </a:p>
          <a:p>
            <a:pPr marL="228600" indent="-228600" algn="ctr">
              <a:lnSpc>
                <a:spcPct val="95000"/>
              </a:lnSpc>
              <a:defRPr/>
            </a:pPr>
            <a:r>
              <a:rPr lang="en-US" altLang="en-US" dirty="0">
                <a:solidFill>
                  <a:srgbClr val="2E1A47"/>
                </a:solidFill>
                <a:latin typeface="+mj-lt"/>
                <a:cs typeface="Times New Roman" charset="0"/>
              </a:rPr>
              <a:t>Lean </a:t>
            </a:r>
          </a:p>
          <a:p>
            <a:pPr marL="228600" indent="-228600" algn="ctr">
              <a:lnSpc>
                <a:spcPct val="95000"/>
              </a:lnSpc>
              <a:defRPr/>
            </a:pPr>
            <a:r>
              <a:rPr lang="en-US" altLang="en-US" dirty="0">
                <a:solidFill>
                  <a:srgbClr val="2E1A47"/>
                </a:solidFill>
                <a:latin typeface="+mj-lt"/>
                <a:cs typeface="Times New Roman" charset="0"/>
              </a:rPr>
              <a:t>Angular </a:t>
            </a:r>
          </a:p>
          <a:p>
            <a:pPr lvl="1" algn="ctr">
              <a:lnSpc>
                <a:spcPct val="95000"/>
              </a:lnSpc>
              <a:defRPr/>
            </a:pPr>
            <a:r>
              <a:rPr lang="en-US" altLang="en-US" dirty="0">
                <a:solidFill>
                  <a:srgbClr val="2E1A47"/>
                </a:solidFill>
                <a:latin typeface="+mj-lt"/>
                <a:cs typeface="Times New Roman" charset="0"/>
              </a:rPr>
              <a:t>Well developed mammary system</a:t>
            </a:r>
          </a:p>
        </p:txBody>
      </p:sp>
    </p:spTree>
    <p:extLst>
      <p:ext uri="{BB962C8B-B14F-4D97-AF65-F5344CB8AC3E}">
        <p14:creationId xmlns:p14="http://schemas.microsoft.com/office/powerpoint/2010/main" val="509719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895B-8599-44CF-877B-470F0C2AB987}"/>
              </a:ext>
            </a:extLst>
          </p:cNvPr>
          <p:cNvSpPr>
            <a:spLocks noGrp="1"/>
          </p:cNvSpPr>
          <p:nvPr>
            <p:ph type="title"/>
          </p:nvPr>
        </p:nvSpPr>
        <p:spPr/>
        <p:txBody>
          <a:bodyPr/>
          <a:lstStyle/>
          <a:p>
            <a:pPr algn="l"/>
            <a:r>
              <a:rPr lang="en-US" dirty="0"/>
              <a:t>		   </a:t>
            </a:r>
            <a:r>
              <a:rPr lang="en-US" sz="3600" b="1" dirty="0"/>
              <a:t>Dairy Breeds</a:t>
            </a:r>
            <a:endParaRPr lang="en-US" b="1" dirty="0"/>
          </a:p>
        </p:txBody>
      </p:sp>
      <p:sp>
        <p:nvSpPr>
          <p:cNvPr id="5" name="TextBox 4">
            <a:extLst>
              <a:ext uri="{FF2B5EF4-FFF2-40B4-BE49-F238E27FC236}">
                <a16:creationId xmlns:a16="http://schemas.microsoft.com/office/drawing/2014/main" id="{7761A7ED-F010-47A9-BDB8-CDBB30735575}"/>
              </a:ext>
            </a:extLst>
          </p:cNvPr>
          <p:cNvSpPr txBox="1"/>
          <p:nvPr/>
        </p:nvSpPr>
        <p:spPr>
          <a:xfrm>
            <a:off x="304800" y="2120518"/>
            <a:ext cx="6635258" cy="3847207"/>
          </a:xfrm>
          <a:prstGeom prst="rect">
            <a:avLst/>
          </a:prstGeom>
          <a:noFill/>
        </p:spPr>
        <p:txBody>
          <a:bodyPr wrap="square" rtlCol="0">
            <a:spAutoFit/>
          </a:bodyPr>
          <a:lstStyle/>
          <a:p>
            <a:pPr algn="ctr"/>
            <a:r>
              <a:rPr lang="en-US" sz="2000" b="1" dirty="0">
                <a:solidFill>
                  <a:srgbClr val="2E1A47"/>
                </a:solidFill>
                <a:latin typeface="+mj-lt"/>
              </a:rPr>
              <a:t>There are over 800 different breeds of cattle in the world</a:t>
            </a:r>
          </a:p>
          <a:p>
            <a:pPr algn="ctr"/>
            <a:endParaRPr lang="en-US" sz="1000" b="1" dirty="0">
              <a:solidFill>
                <a:srgbClr val="2E1A47"/>
              </a:solidFill>
              <a:latin typeface="+mj-lt"/>
            </a:endParaRPr>
          </a:p>
          <a:p>
            <a:pPr algn="ctr"/>
            <a:r>
              <a:rPr lang="en-US" sz="2000" b="1" dirty="0">
                <a:solidFill>
                  <a:srgbClr val="2E1A47"/>
                </a:solidFill>
                <a:latin typeface="+mj-lt"/>
              </a:rPr>
              <a:t>Only 8 of these breeds are characterized Dairy</a:t>
            </a:r>
          </a:p>
          <a:p>
            <a:pPr algn="ctr"/>
            <a:endParaRPr lang="en-US" sz="1400" b="1" dirty="0">
              <a:solidFill>
                <a:srgbClr val="2E1A47"/>
              </a:solidFill>
              <a:latin typeface="+mj-lt"/>
            </a:endParaRPr>
          </a:p>
          <a:p>
            <a:pPr algn="ctr"/>
            <a:r>
              <a:rPr lang="en-US" sz="1400" b="1" dirty="0">
                <a:solidFill>
                  <a:srgbClr val="2E1A47"/>
                </a:solidFill>
                <a:latin typeface="+mj-lt"/>
              </a:rPr>
              <a:t>Holstein</a:t>
            </a:r>
          </a:p>
          <a:p>
            <a:pPr algn="ctr"/>
            <a:r>
              <a:rPr lang="en-US" sz="1400" b="1" dirty="0">
                <a:solidFill>
                  <a:srgbClr val="2E1A47"/>
                </a:solidFill>
                <a:latin typeface="+mj-lt"/>
              </a:rPr>
              <a:t>Red and White Holstein</a:t>
            </a:r>
          </a:p>
          <a:p>
            <a:pPr algn="ctr"/>
            <a:r>
              <a:rPr lang="en-US" sz="1400" b="1" dirty="0">
                <a:solidFill>
                  <a:srgbClr val="2E1A47"/>
                </a:solidFill>
                <a:latin typeface="+mj-lt"/>
              </a:rPr>
              <a:t>Jersey </a:t>
            </a:r>
          </a:p>
          <a:p>
            <a:pPr algn="ctr"/>
            <a:r>
              <a:rPr lang="en-US" sz="1400" b="1" dirty="0">
                <a:solidFill>
                  <a:srgbClr val="2E1A47"/>
                </a:solidFill>
                <a:latin typeface="+mj-lt"/>
              </a:rPr>
              <a:t>Guernsey</a:t>
            </a:r>
          </a:p>
          <a:p>
            <a:pPr algn="ctr"/>
            <a:r>
              <a:rPr lang="en-US" sz="1400" b="1" dirty="0">
                <a:solidFill>
                  <a:srgbClr val="2E1A47"/>
                </a:solidFill>
                <a:latin typeface="+mj-lt"/>
              </a:rPr>
              <a:t>Brown Swiss</a:t>
            </a:r>
          </a:p>
          <a:p>
            <a:pPr algn="ctr"/>
            <a:r>
              <a:rPr lang="en-US" sz="1400" b="1" dirty="0">
                <a:solidFill>
                  <a:srgbClr val="2E1A47"/>
                </a:solidFill>
                <a:latin typeface="+mj-lt"/>
              </a:rPr>
              <a:t>Ayrshire</a:t>
            </a:r>
          </a:p>
          <a:p>
            <a:pPr algn="ctr"/>
            <a:r>
              <a:rPr lang="en-US" sz="1400" b="1" dirty="0">
                <a:solidFill>
                  <a:srgbClr val="2E1A47"/>
                </a:solidFill>
                <a:latin typeface="+mj-lt"/>
              </a:rPr>
              <a:t>Milking Shorthorn</a:t>
            </a:r>
          </a:p>
          <a:p>
            <a:pPr algn="ctr"/>
            <a:r>
              <a:rPr lang="en-US" sz="1400" b="1" dirty="0">
                <a:solidFill>
                  <a:srgbClr val="2E1A47"/>
                </a:solidFill>
                <a:latin typeface="+mj-lt"/>
              </a:rPr>
              <a:t>Milking Devon</a:t>
            </a:r>
          </a:p>
          <a:p>
            <a:pPr algn="ctr"/>
            <a:endParaRPr lang="en-US" sz="1400" b="1" dirty="0">
              <a:solidFill>
                <a:srgbClr val="2E1A47"/>
              </a:solidFill>
              <a:latin typeface="+mj-lt"/>
            </a:endParaRPr>
          </a:p>
          <a:p>
            <a:pPr algn="ctr"/>
            <a:endParaRPr lang="en-US" sz="1400" b="1" dirty="0">
              <a:solidFill>
                <a:srgbClr val="2E1A47"/>
              </a:solidFill>
              <a:latin typeface="+mj-lt"/>
            </a:endParaRPr>
          </a:p>
          <a:p>
            <a:pPr algn="ctr"/>
            <a:r>
              <a:rPr lang="en-US" sz="2000" b="1" dirty="0">
                <a:solidFill>
                  <a:srgbClr val="2E1A47"/>
                </a:solidFill>
                <a:latin typeface="+mj-lt"/>
              </a:rPr>
              <a:t>All of the major dairy breeds originated in Europe</a:t>
            </a:r>
          </a:p>
        </p:txBody>
      </p:sp>
      <p:pic>
        <p:nvPicPr>
          <p:cNvPr id="6" name="Picture 5" descr="A map of origin for dairy cattle breeds&#10;">
            <a:extLst>
              <a:ext uri="{FF2B5EF4-FFF2-40B4-BE49-F238E27FC236}">
                <a16:creationId xmlns:a16="http://schemas.microsoft.com/office/drawing/2014/main" id="{BF9DAC8D-51DE-456E-9846-B0799775C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013236"/>
            <a:ext cx="4494209" cy="5564259"/>
          </a:xfrm>
          <a:prstGeom prst="rect">
            <a:avLst/>
          </a:prstGeom>
        </p:spPr>
      </p:pic>
    </p:spTree>
    <p:extLst>
      <p:ext uri="{BB962C8B-B14F-4D97-AF65-F5344CB8AC3E}">
        <p14:creationId xmlns:p14="http://schemas.microsoft.com/office/powerpoint/2010/main" val="268455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D9D0-56F4-4470-B3E6-C6507294ECFD}"/>
              </a:ext>
            </a:extLst>
          </p:cNvPr>
          <p:cNvSpPr>
            <a:spLocks noGrp="1"/>
          </p:cNvSpPr>
          <p:nvPr>
            <p:ph type="title"/>
          </p:nvPr>
        </p:nvSpPr>
        <p:spPr>
          <a:xfrm>
            <a:off x="304801" y="914400"/>
            <a:ext cx="6097588" cy="609600"/>
          </a:xfrm>
        </p:spPr>
        <p:txBody>
          <a:bodyPr/>
          <a:lstStyle/>
          <a:p>
            <a:r>
              <a:rPr lang="en-US" sz="3600" b="1" dirty="0"/>
              <a:t>Holstein</a:t>
            </a:r>
          </a:p>
        </p:txBody>
      </p:sp>
      <p:sp>
        <p:nvSpPr>
          <p:cNvPr id="6" name="TextBox 5">
            <a:extLst>
              <a:ext uri="{FF2B5EF4-FFF2-40B4-BE49-F238E27FC236}">
                <a16:creationId xmlns:a16="http://schemas.microsoft.com/office/drawing/2014/main" id="{BAB8EB64-5186-49E1-A271-23BFF2E111A9}"/>
              </a:ext>
            </a:extLst>
          </p:cNvPr>
          <p:cNvSpPr txBox="1"/>
          <p:nvPr/>
        </p:nvSpPr>
        <p:spPr>
          <a:xfrm>
            <a:off x="6607175" y="1295400"/>
            <a:ext cx="5584825" cy="4678204"/>
          </a:xfrm>
          <a:prstGeom prst="rect">
            <a:avLst/>
          </a:prstGeom>
          <a:noFill/>
        </p:spPr>
        <p:txBody>
          <a:bodyPr wrap="square" rtlCol="0">
            <a:spAutoFit/>
          </a:bodyPr>
          <a:lstStyle/>
          <a:p>
            <a:r>
              <a:rPr lang="en-US" altLang="en-US" sz="2000" b="1" dirty="0">
                <a:solidFill>
                  <a:srgbClr val="2E1A47"/>
                </a:solidFill>
                <a:latin typeface="+mj-lt"/>
              </a:rPr>
              <a:t>Color Pattern:</a:t>
            </a:r>
          </a:p>
          <a:p>
            <a:r>
              <a:rPr lang="en-US" altLang="en-US" b="1" dirty="0">
                <a:solidFill>
                  <a:srgbClr val="2E1A47"/>
                </a:solidFill>
                <a:latin typeface="+mj-lt"/>
              </a:rPr>
              <a:t>Black &amp; White or Red &amp; White </a:t>
            </a:r>
          </a:p>
          <a:p>
            <a:pPr algn="ctr"/>
            <a:r>
              <a:rPr lang="en-US" altLang="en-US" sz="1400" dirty="0">
                <a:solidFill>
                  <a:srgbClr val="2E1A47"/>
                </a:solidFill>
                <a:latin typeface="+mj-lt"/>
              </a:rPr>
              <a:t>Can be mostly black, mostly red, mostly white </a:t>
            </a:r>
          </a:p>
          <a:p>
            <a:pPr algn="ctr"/>
            <a:r>
              <a:rPr lang="en-US" altLang="en-US" sz="1400" dirty="0">
                <a:solidFill>
                  <a:srgbClr val="2E1A47"/>
                </a:solidFill>
                <a:latin typeface="+mj-lt"/>
              </a:rPr>
              <a:t>or anywhere in between</a:t>
            </a:r>
          </a:p>
          <a:p>
            <a:endParaRPr lang="en-US" altLang="en-US" sz="1000" b="1" dirty="0">
              <a:solidFill>
                <a:srgbClr val="2E1A47"/>
              </a:solidFill>
              <a:latin typeface="+mj-lt"/>
            </a:endParaRPr>
          </a:p>
          <a:p>
            <a:r>
              <a:rPr lang="en-US" altLang="en-US" sz="2000" b="1" dirty="0">
                <a:solidFill>
                  <a:srgbClr val="2E1A47"/>
                </a:solidFill>
                <a:latin typeface="+mj-lt"/>
              </a:rPr>
              <a:t>Origin:</a:t>
            </a:r>
          </a:p>
          <a:p>
            <a:r>
              <a:rPr lang="en-US" altLang="en-US" b="1" dirty="0">
                <a:solidFill>
                  <a:srgbClr val="2E1A47"/>
                </a:solidFill>
                <a:latin typeface="+mj-lt"/>
              </a:rPr>
              <a:t>the Netherlands</a:t>
            </a:r>
          </a:p>
          <a:p>
            <a:pPr algn="ctr"/>
            <a:r>
              <a:rPr lang="en-US" altLang="en-US" sz="1400" dirty="0">
                <a:solidFill>
                  <a:srgbClr val="2E1A47"/>
                </a:solidFill>
                <a:latin typeface="+mj-lt"/>
              </a:rPr>
              <a:t>Came to the US in 1852</a:t>
            </a:r>
          </a:p>
          <a:p>
            <a:endParaRPr lang="en-US" altLang="en-US" sz="1000" b="1" dirty="0">
              <a:solidFill>
                <a:srgbClr val="2E1A47"/>
              </a:solidFill>
              <a:latin typeface="+mj-lt"/>
            </a:endParaRPr>
          </a:p>
          <a:p>
            <a:r>
              <a:rPr lang="en-US" altLang="en-US" sz="2000" b="1" dirty="0">
                <a:solidFill>
                  <a:srgbClr val="2E1A47"/>
                </a:solidFill>
                <a:latin typeface="+mj-lt"/>
              </a:rPr>
              <a:t>Size:</a:t>
            </a:r>
          </a:p>
          <a:p>
            <a:r>
              <a:rPr lang="en-US" altLang="en-US" b="1" dirty="0">
                <a:solidFill>
                  <a:srgbClr val="2E1A47"/>
                </a:solidFill>
                <a:latin typeface="+mj-lt"/>
              </a:rPr>
              <a:t>Largest of the Dairy Breeds</a:t>
            </a:r>
            <a:endParaRPr lang="en-US" altLang="en-US" sz="1000" b="1" dirty="0">
              <a:solidFill>
                <a:srgbClr val="2E1A47"/>
              </a:solidFill>
              <a:latin typeface="+mj-lt"/>
            </a:endParaRPr>
          </a:p>
          <a:p>
            <a:pPr algn="ctr"/>
            <a:r>
              <a:rPr lang="en-US" altLang="en-US" sz="1400" dirty="0">
                <a:solidFill>
                  <a:srgbClr val="2E1A47"/>
                </a:solidFill>
                <a:latin typeface="+mj-lt"/>
              </a:rPr>
              <a:t>Average mature cow weighs 1,500#</a:t>
            </a:r>
          </a:p>
          <a:p>
            <a:pPr algn="ctr"/>
            <a:r>
              <a:rPr lang="en-US" altLang="en-US" sz="1400" dirty="0">
                <a:solidFill>
                  <a:srgbClr val="2E1A47"/>
                </a:solidFill>
                <a:latin typeface="+mj-lt"/>
              </a:rPr>
              <a:t>and stands 58 inches tall at the shoulders</a:t>
            </a:r>
          </a:p>
          <a:p>
            <a:endParaRPr lang="en-US" altLang="en-US" sz="1000" b="1" dirty="0">
              <a:solidFill>
                <a:srgbClr val="2E1A47"/>
              </a:solidFill>
              <a:latin typeface="+mj-lt"/>
            </a:endParaRPr>
          </a:p>
          <a:p>
            <a:r>
              <a:rPr lang="en-US" altLang="en-US" sz="2000" b="1" dirty="0">
                <a:solidFill>
                  <a:srgbClr val="2E1A47"/>
                </a:solidFill>
                <a:latin typeface="+mj-lt"/>
              </a:rPr>
              <a:t>Production: </a:t>
            </a:r>
          </a:p>
          <a:p>
            <a:r>
              <a:rPr lang="en-US" altLang="en-US" b="1" dirty="0">
                <a:solidFill>
                  <a:srgbClr val="2E1A47"/>
                </a:solidFill>
                <a:latin typeface="+mj-lt"/>
              </a:rPr>
              <a:t>Average U.S. Production 25,000# of milk/lactation</a:t>
            </a:r>
          </a:p>
          <a:p>
            <a:r>
              <a:rPr lang="en-US" altLang="en-US" b="1" dirty="0">
                <a:solidFill>
                  <a:srgbClr val="2E1A47"/>
                </a:solidFill>
                <a:latin typeface="+mj-lt"/>
              </a:rPr>
              <a:t>Produce more milk than any other dairy breed</a:t>
            </a:r>
            <a:endParaRPr lang="en-US" altLang="en-US" sz="1000" b="1" dirty="0">
              <a:solidFill>
                <a:srgbClr val="2E1A47"/>
              </a:solidFill>
              <a:latin typeface="+mj-lt"/>
            </a:endParaRPr>
          </a:p>
          <a:p>
            <a:pPr algn="ctr"/>
            <a:r>
              <a:rPr lang="en-US" altLang="en-US" sz="1400" dirty="0">
                <a:solidFill>
                  <a:srgbClr val="2E1A47"/>
                </a:solidFill>
                <a:latin typeface="+mj-lt"/>
              </a:rPr>
              <a:t>Average Fat content in milk: 3.65%</a:t>
            </a:r>
          </a:p>
          <a:p>
            <a:pPr algn="ctr"/>
            <a:r>
              <a:rPr lang="en-US" altLang="en-US" sz="1400" dirty="0">
                <a:solidFill>
                  <a:srgbClr val="2E1A47"/>
                </a:solidFill>
                <a:latin typeface="+mj-lt"/>
              </a:rPr>
              <a:t>Average protein content in milk: 3.2%</a:t>
            </a:r>
          </a:p>
        </p:txBody>
      </p:sp>
      <p:pic>
        <p:nvPicPr>
          <p:cNvPr id="7" name="Content Placeholder 3" descr="Black and White Holstein Cow feeding in a stall.">
            <a:extLst>
              <a:ext uri="{FF2B5EF4-FFF2-40B4-BE49-F238E27FC236}">
                <a16:creationId xmlns:a16="http://schemas.microsoft.com/office/drawing/2014/main" id="{8CE7280A-1FC0-4740-8C70-7B4B50D755B1}"/>
              </a:ext>
            </a:extLst>
          </p:cNvPr>
          <p:cNvPicPr>
            <a:picLocks noChangeAspect="1"/>
          </p:cNvPicPr>
          <p:nvPr/>
        </p:nvPicPr>
        <p:blipFill rotWithShape="1">
          <a:blip r:embed="rId2"/>
          <a:srcRect l="7042" t="3808" r="9628" b="8633"/>
          <a:stretch/>
        </p:blipFill>
        <p:spPr bwMode="auto">
          <a:xfrm>
            <a:off x="817564" y="1757720"/>
            <a:ext cx="5584825" cy="4400550"/>
          </a:xfrm>
          <a:prstGeom prst="rect">
            <a:avLst/>
          </a:prstGeom>
          <a:noFill/>
          <a:ln w="9525">
            <a:noFill/>
            <a:miter lim="800000"/>
            <a:headEnd/>
            <a:tailEnd/>
          </a:ln>
        </p:spPr>
      </p:pic>
    </p:spTree>
    <p:extLst>
      <p:ext uri="{BB962C8B-B14F-4D97-AF65-F5344CB8AC3E}">
        <p14:creationId xmlns:p14="http://schemas.microsoft.com/office/powerpoint/2010/main" val="657045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ACD08-9450-4E6D-A4F9-83C3AC4A41BE}"/>
              </a:ext>
            </a:extLst>
          </p:cNvPr>
          <p:cNvSpPr>
            <a:spLocks noGrp="1"/>
          </p:cNvSpPr>
          <p:nvPr>
            <p:ph type="title"/>
          </p:nvPr>
        </p:nvSpPr>
        <p:spPr>
          <a:xfrm>
            <a:off x="304801" y="914400"/>
            <a:ext cx="5791200" cy="609600"/>
          </a:xfrm>
        </p:spPr>
        <p:txBody>
          <a:bodyPr/>
          <a:lstStyle/>
          <a:p>
            <a:r>
              <a:rPr lang="en-US" sz="3600" b="1" dirty="0"/>
              <a:t>Holstein</a:t>
            </a:r>
          </a:p>
        </p:txBody>
      </p:sp>
      <p:sp>
        <p:nvSpPr>
          <p:cNvPr id="5" name="TextBox 4">
            <a:extLst>
              <a:ext uri="{FF2B5EF4-FFF2-40B4-BE49-F238E27FC236}">
                <a16:creationId xmlns:a16="http://schemas.microsoft.com/office/drawing/2014/main" id="{C29B6F0A-FA1A-4AB5-A1C1-FEF54AD6EF57}"/>
              </a:ext>
            </a:extLst>
          </p:cNvPr>
          <p:cNvSpPr txBox="1"/>
          <p:nvPr/>
        </p:nvSpPr>
        <p:spPr>
          <a:xfrm>
            <a:off x="274319" y="1859339"/>
            <a:ext cx="5359791" cy="4801314"/>
          </a:xfrm>
          <a:prstGeom prst="rect">
            <a:avLst/>
          </a:prstGeom>
          <a:noFill/>
        </p:spPr>
        <p:txBody>
          <a:bodyPr wrap="square" rtlCol="0">
            <a:spAutoFit/>
          </a:bodyPr>
          <a:lstStyle/>
          <a:p>
            <a:pPr algn="ctr"/>
            <a:r>
              <a:rPr lang="en-US" b="1" dirty="0">
                <a:solidFill>
                  <a:srgbClr val="2E1A47"/>
                </a:solidFill>
                <a:latin typeface="+mj-lt"/>
              </a:rPr>
              <a:t>Holstein calves weigh an average </a:t>
            </a:r>
          </a:p>
          <a:p>
            <a:pPr algn="ctr"/>
            <a:r>
              <a:rPr lang="en-US" b="1" dirty="0">
                <a:solidFill>
                  <a:srgbClr val="2E1A47"/>
                </a:solidFill>
                <a:latin typeface="+mj-lt"/>
              </a:rPr>
              <a:t>of 90# at birth.</a:t>
            </a:r>
          </a:p>
          <a:p>
            <a:pPr algn="ctr"/>
            <a:endParaRPr lang="en-US" dirty="0">
              <a:solidFill>
                <a:srgbClr val="2E1A47"/>
              </a:solidFill>
              <a:latin typeface="+mj-lt"/>
            </a:endParaRPr>
          </a:p>
          <a:p>
            <a:pPr algn="ctr"/>
            <a:r>
              <a:rPr lang="en-US" altLang="en-US" b="1" dirty="0">
                <a:solidFill>
                  <a:srgbClr val="2E1A47"/>
                </a:solidFill>
                <a:latin typeface="+mj-lt"/>
              </a:rPr>
              <a:t>The most popular dairy breed and make up </a:t>
            </a:r>
          </a:p>
          <a:p>
            <a:pPr algn="ctr"/>
            <a:r>
              <a:rPr lang="en-US" altLang="en-US" b="1" dirty="0">
                <a:solidFill>
                  <a:srgbClr val="2E1A47"/>
                </a:solidFill>
                <a:latin typeface="+mj-lt"/>
              </a:rPr>
              <a:t>90% of the US dairy population.</a:t>
            </a:r>
          </a:p>
          <a:p>
            <a:pPr algn="ctr"/>
            <a:endParaRPr lang="en-US" altLang="en-US" b="1" dirty="0">
              <a:solidFill>
                <a:srgbClr val="2E1A47"/>
              </a:solidFill>
              <a:latin typeface="+mj-lt"/>
            </a:endParaRPr>
          </a:p>
          <a:p>
            <a:pPr algn="ctr"/>
            <a:r>
              <a:rPr lang="en-US" altLang="en-US" b="1" dirty="0">
                <a:solidFill>
                  <a:srgbClr val="2E1A47"/>
                </a:solidFill>
                <a:latin typeface="+mj-lt"/>
              </a:rPr>
              <a:t>The World Record holder for </a:t>
            </a:r>
          </a:p>
          <a:p>
            <a:pPr algn="ctr"/>
            <a:r>
              <a:rPr lang="en-US" altLang="en-US" b="1" dirty="0">
                <a:solidFill>
                  <a:srgbClr val="2E1A47"/>
                </a:solidFill>
                <a:latin typeface="+mj-lt"/>
              </a:rPr>
              <a:t>milk production is a Holstein;</a:t>
            </a:r>
          </a:p>
          <a:p>
            <a:pPr algn="ctr"/>
            <a:r>
              <a:rPr lang="en-US" altLang="en-US" b="1" dirty="0" err="1">
                <a:solidFill>
                  <a:srgbClr val="2E1A47"/>
                </a:solidFill>
                <a:latin typeface="+mj-lt"/>
              </a:rPr>
              <a:t>Selz-Pralle</a:t>
            </a:r>
            <a:r>
              <a:rPr lang="en-US" altLang="en-US" b="1" dirty="0">
                <a:solidFill>
                  <a:srgbClr val="2E1A47"/>
                </a:solidFill>
                <a:latin typeface="+mj-lt"/>
              </a:rPr>
              <a:t> Aftershock 3918 </a:t>
            </a:r>
          </a:p>
          <a:p>
            <a:pPr algn="ctr"/>
            <a:r>
              <a:rPr lang="en-US" altLang="en-US" b="1" dirty="0">
                <a:solidFill>
                  <a:srgbClr val="2E1A47"/>
                </a:solidFill>
                <a:latin typeface="+mj-lt"/>
              </a:rPr>
              <a:t>produced 78,170 of milk in </a:t>
            </a:r>
          </a:p>
          <a:p>
            <a:pPr algn="ctr"/>
            <a:r>
              <a:rPr lang="en-US" altLang="en-US" b="1" dirty="0">
                <a:solidFill>
                  <a:srgbClr val="2E1A47"/>
                </a:solidFill>
                <a:latin typeface="+mj-lt"/>
              </a:rPr>
              <a:t>one lactation in 2017.</a:t>
            </a:r>
          </a:p>
          <a:p>
            <a:pPr algn="ctr"/>
            <a:endParaRPr lang="en-US" altLang="en-US" b="1" dirty="0">
              <a:solidFill>
                <a:srgbClr val="2E1A47"/>
              </a:solidFill>
              <a:latin typeface="+mj-lt"/>
            </a:endParaRPr>
          </a:p>
          <a:p>
            <a:pPr algn="ctr"/>
            <a:r>
              <a:rPr lang="en-US" b="1" dirty="0">
                <a:solidFill>
                  <a:srgbClr val="2E1A47"/>
                </a:solidFill>
                <a:latin typeface="+mj-lt"/>
              </a:rPr>
              <a:t>The Holstein breed is known for high milk production, but has less butterfat and protein based on percentage in the milk, compared other breeds.</a:t>
            </a:r>
            <a:endParaRPr lang="en-US" altLang="en-US" b="1" dirty="0">
              <a:solidFill>
                <a:srgbClr val="2E1A47"/>
              </a:solidFill>
              <a:latin typeface="+mj-lt"/>
            </a:endParaRPr>
          </a:p>
          <a:p>
            <a:endParaRPr lang="en-US" dirty="0">
              <a:latin typeface="+mj-lt"/>
            </a:endParaRPr>
          </a:p>
        </p:txBody>
      </p:sp>
      <p:pic>
        <p:nvPicPr>
          <p:cNvPr id="6" name="Picture 5" descr="A cow standing on top of a grass covered field&#10;&#10;Description automatically generated">
            <a:extLst>
              <a:ext uri="{FF2B5EF4-FFF2-40B4-BE49-F238E27FC236}">
                <a16:creationId xmlns:a16="http://schemas.microsoft.com/office/drawing/2014/main" id="{6E98E7B4-EB12-4EB5-84C2-7626C7520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752600"/>
            <a:ext cx="4774926" cy="4264340"/>
          </a:xfrm>
          <a:prstGeom prst="rect">
            <a:avLst/>
          </a:prstGeom>
        </p:spPr>
      </p:pic>
    </p:spTree>
    <p:extLst>
      <p:ext uri="{BB962C8B-B14F-4D97-AF65-F5344CB8AC3E}">
        <p14:creationId xmlns:p14="http://schemas.microsoft.com/office/powerpoint/2010/main" val="14803073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4H-widescreen" id="{832098AC-C8B4-8543-91E6-3BFE7AC808E5}" vid="{C780DEB2-6E51-9E44-90C7-4715D524726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2020-4H-widescreen</Template>
  <TotalTime>920</TotalTime>
  <Words>3014</Words>
  <Application>Microsoft Office PowerPoint</Application>
  <PresentationFormat>Widescreen</PresentationFormat>
  <Paragraphs>389</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Monotype Sorts</vt:lpstr>
      <vt:lpstr>Symbol</vt:lpstr>
      <vt:lpstr>Times New Roman</vt:lpstr>
      <vt:lpstr>Verdana</vt:lpstr>
      <vt:lpstr>Default Design</vt:lpstr>
      <vt:lpstr>Dairy Module 1: breeds and selection, </vt:lpstr>
      <vt:lpstr>PowerPoint Presentation</vt:lpstr>
      <vt:lpstr>PowerPoint Presentation</vt:lpstr>
      <vt:lpstr>Overview of Breeds, Selection, and Terms</vt:lpstr>
      <vt:lpstr>Cattle Breeds</vt:lpstr>
      <vt:lpstr>Cattle Breeds</vt:lpstr>
      <vt:lpstr>     Dairy Breeds</vt:lpstr>
      <vt:lpstr>Holstein</vt:lpstr>
      <vt:lpstr>Holstein</vt:lpstr>
      <vt:lpstr>Holstein</vt:lpstr>
      <vt:lpstr>Jersey</vt:lpstr>
      <vt:lpstr>Jersey</vt:lpstr>
      <vt:lpstr>Guernsey</vt:lpstr>
      <vt:lpstr>Guernsey</vt:lpstr>
      <vt:lpstr>Brown Swiss</vt:lpstr>
      <vt:lpstr>Brown Swiss</vt:lpstr>
      <vt:lpstr>Ayrshire </vt:lpstr>
      <vt:lpstr>Ayrshire</vt:lpstr>
      <vt:lpstr>Milking Shorthorn </vt:lpstr>
      <vt:lpstr>Milking Shorthorn</vt:lpstr>
      <vt:lpstr>Dairy Breeds and Selection Traits and Selection</vt:lpstr>
      <vt:lpstr> Reading Pedigrees</vt:lpstr>
      <vt:lpstr> Reading Pedigrees</vt:lpstr>
      <vt:lpstr> Reading Pedigrees</vt:lpstr>
      <vt:lpstr> Cow Pedigrees</vt:lpstr>
      <vt:lpstr> Cow Pedigrees</vt:lpstr>
      <vt:lpstr> Holstein Pedigrees</vt:lpstr>
      <vt:lpstr>Dairy Terms</vt:lpstr>
      <vt:lpstr>Dairy Terms</vt:lpstr>
      <vt:lpstr>Major Breeds of Dairy Cattle Quiz</vt:lpstr>
      <vt:lpstr>Major Breeds of Dairy Cattle Quiz</vt:lpstr>
      <vt:lpstr>Major Breeds of Dairy Cattle Quiz</vt:lpstr>
      <vt:lpstr>Major Breeds of Dairy Cattle Quiz</vt:lpstr>
      <vt:lpstr>Dairy Breeds and Selection Can you remember what you’ve studied?</vt:lpstr>
      <vt:lpstr>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my title</dc:title>
  <dc:creator>Alana Willingham West</dc:creator>
  <cp:lastModifiedBy>Alana Willingham West</cp:lastModifiedBy>
  <cp:revision>41</cp:revision>
  <cp:lastPrinted>2018-01-19T19:49:29Z</cp:lastPrinted>
  <dcterms:created xsi:type="dcterms:W3CDTF">2020-08-27T19:37:52Z</dcterms:created>
  <dcterms:modified xsi:type="dcterms:W3CDTF">2021-03-12T03:13:52Z</dcterms:modified>
</cp:coreProperties>
</file>